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11"/>
  </p:notesMasterIdLst>
  <p:handoutMasterIdLst>
    <p:handoutMasterId r:id="rId12"/>
  </p:handoutMasterIdLst>
  <p:sldIdLst>
    <p:sldId id="452" r:id="rId2"/>
    <p:sldId id="470" r:id="rId3"/>
    <p:sldId id="474" r:id="rId4"/>
    <p:sldId id="476" r:id="rId5"/>
    <p:sldId id="475" r:id="rId6"/>
    <p:sldId id="486" r:id="rId7"/>
    <p:sldId id="487" r:id="rId8"/>
    <p:sldId id="473" r:id="rId9"/>
    <p:sldId id="472" r:id="rId10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barbour" initials="" lastIdx="8" clrIdx="0"/>
  <p:cmAuthor id="1" name="Suzanne L. Pritchard" initials="" lastIdx="2" clrIdx="1"/>
  <p:cmAuthor id="2" name="Cheung, Tommy M" initials="CTM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15B"/>
    <a:srgbClr val="FFE1DD"/>
    <a:srgbClr val="4D4D4D"/>
    <a:srgbClr val="292929"/>
    <a:srgbClr val="FF5C00"/>
    <a:srgbClr val="003399"/>
    <a:srgbClr val="FFFFCC"/>
    <a:srgbClr val="000099"/>
    <a:srgbClr val="339933"/>
    <a:srgbClr val="A500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80435" autoAdjust="0"/>
  </p:normalViewPr>
  <p:slideViewPr>
    <p:cSldViewPr>
      <p:cViewPr varScale="1">
        <p:scale>
          <a:sx n="113" d="100"/>
          <a:sy n="113" d="100"/>
        </p:scale>
        <p:origin x="-1680" y="-96"/>
      </p:cViewPr>
      <p:guideLst>
        <p:guide orient="horz"/>
        <p:guide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22" y="-72"/>
      </p:cViewPr>
      <p:guideLst>
        <p:guide orient="horz" pos="3024"/>
        <p:guide pos="2304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303FD-0E97-4345-BD08-9FD670FCB7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4702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353" cy="48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3" tIns="48331" rIns="96663" bIns="48331" numCol="1" anchor="t" anchorCtr="0" compatLnSpc="1">
            <a:prstTxWarp prst="textNoShape">
              <a:avLst/>
            </a:prstTxWarp>
          </a:bodyPr>
          <a:lstStyle>
            <a:lvl1pPr algn="l" defTabSz="965840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847" y="1"/>
            <a:ext cx="3170353" cy="48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3" tIns="48331" rIns="96663" bIns="48331" numCol="1" anchor="t" anchorCtr="0" compatLnSpc="1">
            <a:prstTxWarp prst="textNoShape">
              <a:avLst/>
            </a:prstTxWarp>
          </a:bodyPr>
          <a:lstStyle>
            <a:lvl1pPr algn="r" defTabSz="965840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119" y="4560248"/>
            <a:ext cx="5362964" cy="432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3" tIns="48331" rIns="96663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495"/>
            <a:ext cx="3170353" cy="48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3" tIns="48331" rIns="96663" bIns="48331" numCol="1" anchor="b" anchorCtr="0" compatLnSpc="1">
            <a:prstTxWarp prst="textNoShape">
              <a:avLst/>
            </a:prstTxWarp>
          </a:bodyPr>
          <a:lstStyle>
            <a:lvl1pPr algn="l" defTabSz="965840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847" y="9120495"/>
            <a:ext cx="3170353" cy="48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3" tIns="48331" rIns="96663" bIns="48331" numCol="1" anchor="b" anchorCtr="0" compatLnSpc="1">
            <a:prstTxWarp prst="textNoShape">
              <a:avLst/>
            </a:prstTxWarp>
          </a:bodyPr>
          <a:lstStyle>
            <a:lvl1pPr algn="r" defTabSz="965840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2FDB19F5-E9DA-419C-9768-4ACA4E34DD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42392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231775" indent="-230188" algn="l" rtl="0" fontAlgn="base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461963" indent="-228600" algn="l" rtl="0" fontAlgn="base">
      <a:spcBef>
        <a:spcPct val="30000"/>
      </a:spcBef>
      <a:spcAft>
        <a:spcPct val="0"/>
      </a:spcAft>
      <a:buFont typeface="Verdana" pitchFamily="34" charset="0"/>
      <a:buChar char="–"/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633413" indent="-169863" algn="l" rtl="0" fontAlgn="base">
      <a:spcBef>
        <a:spcPct val="30000"/>
      </a:spcBef>
      <a:spcAft>
        <a:spcPct val="0"/>
      </a:spcAft>
      <a:buFont typeface="Verdana" pitchFamily="34" charset="0"/>
      <a:buChar char="•"/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803275" indent="-168275" algn="l" rtl="0" fontAlgn="base">
      <a:spcBef>
        <a:spcPct val="30000"/>
      </a:spcBef>
      <a:spcAft>
        <a:spcPct val="0"/>
      </a:spcAft>
      <a:buFont typeface="Verdana" pitchFamily="34" charset="0"/>
      <a:buChar char="–"/>
      <a:defRPr sz="1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B19F5-E9DA-419C-9768-4ACA4E34DDB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13DBD8-34B3-4B3B-B085-7C8064940B0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58855F-CE4E-4A12-BF9D-F68A485DCE2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500063" y="2130425"/>
            <a:ext cx="7772400" cy="1470025"/>
          </a:xfrm>
        </p:spPr>
        <p:txBody>
          <a:bodyPr lIns="91440" tIns="45720" rIns="91440" bIns="45720" anchor="ctr"/>
          <a:lstStyle>
            <a:lvl1pPr algn="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9219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71663" y="3886200"/>
            <a:ext cx="6400800" cy="1752600"/>
          </a:xfrm>
        </p:spPr>
        <p:txBody>
          <a:bodyPr lIns="91440" tIns="45720" rIns="91440" bIns="45720"/>
          <a:lstStyle>
            <a:lvl1pPr marL="0" indent="0" algn="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2198" name="Rectangle 6"/>
          <p:cNvSpPr>
            <a:spLocks noChangeArrowheads="1"/>
          </p:cNvSpPr>
          <p:nvPr/>
        </p:nvSpPr>
        <p:spPr bwMode="auto">
          <a:xfrm>
            <a:off x="0" y="6273800"/>
            <a:ext cx="59208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9DF6B3AD-8DDE-4AC2-AEA7-3DB8B810E783}" type="slidenum">
              <a:rPr lang="en-US" sz="1000"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latin typeface="Verdana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8204" y="260648"/>
            <a:ext cx="2326094" cy="174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4163" y="158750"/>
            <a:ext cx="2058987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158750"/>
            <a:ext cx="6026150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58750"/>
            <a:ext cx="8237537" cy="88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201738"/>
            <a:ext cx="8237537" cy="484028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58750"/>
            <a:ext cx="8237537" cy="889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201738"/>
            <a:ext cx="4041775" cy="4840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201738"/>
            <a:ext cx="4043362" cy="4840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01738"/>
            <a:ext cx="4041775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201738"/>
            <a:ext cx="4043362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158750"/>
            <a:ext cx="8237537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01738"/>
            <a:ext cx="8237537" cy="484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1172" name="Rectangle 4"/>
          <p:cNvSpPr>
            <a:spLocks noChangeArrowheads="1"/>
          </p:cNvSpPr>
          <p:nvPr/>
        </p:nvSpPr>
        <p:spPr bwMode="invGray">
          <a:xfrm>
            <a:off x="3175" y="6029325"/>
            <a:ext cx="9140825" cy="8286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000">
                <a:solidFill>
                  <a:schemeClr val="bg1"/>
                </a:solidFill>
              </a:rPr>
              <a:t>* Other names and brands may be claimed as the property of others</a:t>
            </a:r>
          </a:p>
        </p:txBody>
      </p:sp>
      <p:sp>
        <p:nvSpPr>
          <p:cNvPr id="391175" name="Rectangle 7"/>
          <p:cNvSpPr>
            <a:spLocks noChangeArrowheads="1"/>
          </p:cNvSpPr>
          <p:nvPr/>
        </p:nvSpPr>
        <p:spPr bwMode="auto">
          <a:xfrm>
            <a:off x="0" y="6273800"/>
            <a:ext cx="73813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744788-D418-45D9-8EFC-015C1D48490F}" type="slidenum">
              <a:rPr lang="en-US" sz="100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‹#›</a:t>
            </a:fld>
            <a:endParaRPr lang="en-US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9pPr>
    </p:titleStyle>
    <p:bodyStyle>
      <a:lvl1pPr marL="225425" indent="-225425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65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chemeClr val="tx1"/>
          </a:solidFill>
          <a:latin typeface="+mn-lt"/>
        </a:defRPr>
      </a:lvl2pPr>
      <a:lvl3pPr marL="914400" indent="-2238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</a:defRPr>
      </a:lvl3pPr>
      <a:lvl4pPr marL="1265238" indent="-2365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600">
          <a:solidFill>
            <a:schemeClr val="tx1"/>
          </a:solidFill>
          <a:latin typeface="+mn-lt"/>
        </a:defRPr>
      </a:lvl4pPr>
      <a:lvl5pPr marL="16605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5pPr>
      <a:lvl6pPr marL="21177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6pPr>
      <a:lvl7pPr marL="25749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7pPr>
      <a:lvl8pPr marL="30321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8pPr>
      <a:lvl9pPr marL="3489325" indent="-234950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bischk5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a.org/ibis/training/" TargetMode="External"/><Relationship Id="rId3" Type="http://schemas.openxmlformats.org/officeDocument/2006/relationships/hyperlink" Target="http://www.eda.org/ibis/ver5.0/" TargetMode="External"/><Relationship Id="rId7" Type="http://schemas.openxmlformats.org/officeDocument/2006/relationships/hyperlink" Target="http://www.eda.org/ibis/cookbook/" TargetMode="External"/><Relationship Id="rId2" Type="http://schemas.openxmlformats.org/officeDocument/2006/relationships/hyperlink" Target="http://www.eda.org/ibi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da.org/ibis/birds/" TargetMode="External"/><Relationship Id="rId5" Type="http://schemas.openxmlformats.org/officeDocument/2006/relationships/hyperlink" Target="http://www.eda.org/ibis/icm_ver1.1/" TargetMode="External"/><Relationship Id="rId4" Type="http://schemas.openxmlformats.org/officeDocument/2006/relationships/hyperlink" Target="http://www.eda.org/ibis/touchstone_ver2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Introducing IBIS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896036" y="3753036"/>
            <a:ext cx="332422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Michael Mirmak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Chair, IBIS Open Forum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IEEE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DASC Meeting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October 6, 2011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IBIS: Both Standard &amp;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728700"/>
            <a:ext cx="8436867" cy="5313325"/>
          </a:xfrm>
        </p:spPr>
        <p:txBody>
          <a:bodyPr/>
          <a:lstStyle/>
          <a:p>
            <a:r>
              <a:rPr lang="en-US" dirty="0" smtClean="0"/>
              <a:t>IBIS – </a:t>
            </a:r>
            <a:r>
              <a:rPr lang="en-US" dirty="0" smtClean="0">
                <a:solidFill>
                  <a:schemeClr val="bg2"/>
                </a:solidFill>
              </a:rPr>
              <a:t>I</a:t>
            </a:r>
            <a:r>
              <a:rPr lang="en-US" dirty="0" smtClean="0"/>
              <a:t>/O </a:t>
            </a:r>
            <a:r>
              <a:rPr lang="en-US" dirty="0" smtClean="0">
                <a:solidFill>
                  <a:schemeClr val="bg2"/>
                </a:solidFill>
              </a:rPr>
              <a:t>B</a:t>
            </a:r>
            <a:r>
              <a:rPr lang="en-US" dirty="0" smtClean="0"/>
              <a:t>uffer </a:t>
            </a:r>
            <a:r>
              <a:rPr lang="en-US" dirty="0" smtClean="0">
                <a:solidFill>
                  <a:schemeClr val="bg2"/>
                </a:solidFill>
              </a:rPr>
              <a:t>I</a:t>
            </a:r>
            <a:r>
              <a:rPr lang="en-US" dirty="0" smtClean="0"/>
              <a:t>nformation </a:t>
            </a:r>
            <a:r>
              <a:rPr lang="en-US" dirty="0" smtClean="0">
                <a:solidFill>
                  <a:schemeClr val="bg2"/>
                </a:solidFill>
              </a:rPr>
              <a:t>S</a:t>
            </a:r>
            <a:r>
              <a:rPr lang="en-US" dirty="0" smtClean="0"/>
              <a:t>pecification, Ver. 5.0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ASCII data format for silicon I/O signal integrity modeling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Standardized as ANSI/EIA* 656-B (4.2), IEC* 62014 (3.2)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Managed by the IBIS Open Forum (IBIS Committee)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Analog base: resistance, transition speed, capacitance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Extended in recent years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AMS: Verilog-A, Verilog-AMS, VHDL-AMS support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AMI: Algorithmic Modeling Interface for advanced SerDes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672916"/>
            <a:ext cx="5341937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 and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872716"/>
            <a:ext cx="8237537" cy="5169309"/>
          </a:xfrm>
        </p:spPr>
        <p:txBody>
          <a:bodyPr/>
          <a:lstStyle/>
          <a:p>
            <a:r>
              <a:rPr lang="en-US" dirty="0" smtClean="0"/>
              <a:t>IBISCHK5: Free IBIS Syntax Checker and Parser</a:t>
            </a:r>
          </a:p>
          <a:p>
            <a:pPr lvl="1"/>
            <a:r>
              <a:rPr lang="en-US" dirty="0" smtClean="0">
                <a:hlinkClick r:id="rId2"/>
              </a:rPr>
              <a:t>http://www.eda.org/ibis/ibischk5/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Source code available under license for a fee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IBIS Quality Specification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Defines a structured rating system for IBIS models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Touchstone 2.0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Network parameter descriptions (e.g., S-parameters)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TSCHK2 parser also offered</a:t>
            </a:r>
          </a:p>
          <a:p>
            <a:endParaRPr lang="en-US" dirty="0" smtClean="0"/>
          </a:p>
          <a:p>
            <a:r>
              <a:rPr lang="en-US" dirty="0" smtClean="0"/>
              <a:t>Other specifications and documents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ICM and IBIS-ISS (WIP) for interconnect descriptions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IBIS Open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800708"/>
            <a:ext cx="8364859" cy="5241317"/>
          </a:xfrm>
        </p:spPr>
        <p:txBody>
          <a:bodyPr/>
          <a:lstStyle/>
          <a:p>
            <a:r>
              <a:rPr lang="en-US" dirty="0" smtClean="0"/>
              <a:t>Began in 1993, managing specifications &amp; parsers</a:t>
            </a:r>
          </a:p>
          <a:p>
            <a:r>
              <a:rPr lang="en-US" dirty="0" smtClean="0"/>
              <a:t>Now a committee under TechAmerica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ANSI standardization through TechAmerica accreditation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IBIS follows TechAmerica (ANSI) legal &amp; operational rules</a:t>
            </a:r>
          </a:p>
          <a:p>
            <a:r>
              <a:rPr lang="en-US" dirty="0" smtClean="0"/>
              <a:t>Entity-based, averaging 30 members annually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Meets every three weeks via teleconference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Members vote on specifications &amp; document changes</a:t>
            </a:r>
          </a:p>
          <a:p>
            <a:r>
              <a:rPr lang="en-US" dirty="0" smtClean="0"/>
              <a:t>Holds multiple free Summits annually worldwide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DAC, DesignCon in the US plus European and Asian events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Strong and continuing relationship with JEITA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899592" y="5013176"/>
            <a:ext cx="7344816" cy="817245"/>
          </a:xfrm>
          <a:prstGeom prst="roundRect">
            <a:avLst/>
          </a:prstGeom>
          <a:solidFill>
            <a:schemeClr val="bg2"/>
          </a:solidFill>
          <a:ln w="38100" cap="flat" cmpd="sng" algn="ctr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IBIS seeks greater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interaction with DASC and </a:t>
            </a:r>
          </a:p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bg1"/>
                </a:solidFill>
              </a:rPr>
              <a:t>a streamlined path to IEC standardization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IBIS Board</a:t>
            </a:r>
          </a:p>
        </p:txBody>
      </p:sp>
      <p:sp>
        <p:nvSpPr>
          <p:cNvPr id="22530" name="Date Placeholder 2"/>
          <p:cNvSpPr>
            <a:spLocks noGrp="1"/>
          </p:cNvSpPr>
          <p:nvPr>
            <p:ph type="dt" sz="quarter" idx="4294967295"/>
          </p:nvPr>
        </p:nvSpPr>
        <p:spPr>
          <a:xfrm>
            <a:off x="0" y="5855816"/>
            <a:ext cx="16002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22534" name="Rectangle 3"/>
          <p:cNvSpPr>
            <a:spLocks noChangeArrowheads="1"/>
          </p:cNvSpPr>
          <p:nvPr/>
        </p:nvSpPr>
        <p:spPr bwMode="auto">
          <a:xfrm>
            <a:off x="500063" y="842429"/>
            <a:ext cx="2741612" cy="488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Chair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2535" name="Rectangle 4"/>
          <p:cNvSpPr>
            <a:spLocks noChangeArrowheads="1"/>
          </p:cNvSpPr>
          <p:nvPr/>
        </p:nvSpPr>
        <p:spPr bwMode="auto">
          <a:xfrm>
            <a:off x="501650" y="1669517"/>
            <a:ext cx="2741613" cy="488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Vice-Chair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2536" name="Rectangle 5"/>
          <p:cNvSpPr>
            <a:spLocks noChangeArrowheads="1"/>
          </p:cNvSpPr>
          <p:nvPr/>
        </p:nvSpPr>
        <p:spPr bwMode="auto">
          <a:xfrm>
            <a:off x="501650" y="2460092"/>
            <a:ext cx="2741613" cy="488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Secretary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511175" y="3277654"/>
            <a:ext cx="2741613" cy="488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Model Librarian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3707904" y="692696"/>
            <a:ext cx="5040560" cy="82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FontTx/>
              <a:buChar char="•"/>
            </a:pPr>
            <a:r>
              <a:rPr lang="en-US" sz="1400" dirty="0">
                <a:latin typeface="Arial" charset="0"/>
              </a:rPr>
              <a:t> Is final approver of specification ballots</a:t>
            </a:r>
          </a:p>
          <a:p>
            <a:pPr algn="l">
              <a:buFontTx/>
              <a:buChar char="•"/>
            </a:pPr>
            <a:r>
              <a:rPr lang="en-US" sz="1400" dirty="0">
                <a:latin typeface="Arial" charset="0"/>
              </a:rPr>
              <a:t> Appoints Task </a:t>
            </a:r>
            <a:r>
              <a:rPr lang="en-US" sz="1400" dirty="0" smtClean="0">
                <a:latin typeface="Arial" charset="0"/>
              </a:rPr>
              <a:t>Groups and ad-hoc officials (e.g., treasurer)</a:t>
            </a:r>
            <a:endParaRPr lang="en-US" sz="1400" dirty="0">
              <a:latin typeface="Arial" charset="0"/>
            </a:endParaRPr>
          </a:p>
          <a:p>
            <a:pPr algn="l">
              <a:buFontTx/>
              <a:buChar char="•"/>
            </a:pPr>
            <a:r>
              <a:rPr lang="en-US" sz="1400" dirty="0" smtClean="0">
                <a:latin typeface="Arial" charset="0"/>
              </a:rPr>
              <a:t> Manages meetings</a:t>
            </a:r>
            <a:endParaRPr lang="en-US" sz="1400" dirty="0">
              <a:latin typeface="Arial" charset="0"/>
            </a:endParaRPr>
          </a:p>
        </p:txBody>
      </p:sp>
      <p:sp>
        <p:nvSpPr>
          <p:cNvPr id="22539" name="AutoShape 10"/>
          <p:cNvSpPr>
            <a:spLocks/>
          </p:cNvSpPr>
          <p:nvPr/>
        </p:nvSpPr>
        <p:spPr bwMode="auto">
          <a:xfrm>
            <a:off x="3497263" y="724954"/>
            <a:ext cx="214312" cy="744538"/>
          </a:xfrm>
          <a:prstGeom prst="leftBrace">
            <a:avLst>
              <a:gd name="adj1" fmla="val 28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3717842" y="1638672"/>
            <a:ext cx="4399153" cy="54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400" dirty="0">
                <a:latin typeface="Arial" charset="0"/>
              </a:rPr>
              <a:t> Manages meetings and summits in Chair’s absence</a:t>
            </a:r>
          </a:p>
          <a:p>
            <a:pPr algn="l">
              <a:buFontTx/>
              <a:buChar char="•"/>
            </a:pPr>
            <a:r>
              <a:rPr lang="en-US" sz="1400" dirty="0">
                <a:latin typeface="Arial" charset="0"/>
              </a:rPr>
              <a:t> Usually acts as </a:t>
            </a:r>
            <a:r>
              <a:rPr lang="en-US" sz="1400" dirty="0" smtClean="0">
                <a:latin typeface="Arial" charset="0"/>
              </a:rPr>
              <a:t>summit </a:t>
            </a:r>
            <a:r>
              <a:rPr lang="en-US" sz="1400" dirty="0">
                <a:latin typeface="Arial" charset="0"/>
              </a:rPr>
              <a:t>registration contact</a:t>
            </a:r>
          </a:p>
        </p:txBody>
      </p:sp>
      <p:sp>
        <p:nvSpPr>
          <p:cNvPr id="22541" name="AutoShape 12"/>
          <p:cNvSpPr>
            <a:spLocks/>
          </p:cNvSpPr>
          <p:nvPr/>
        </p:nvSpPr>
        <p:spPr bwMode="auto">
          <a:xfrm>
            <a:off x="3498850" y="1544104"/>
            <a:ext cx="214313" cy="744538"/>
          </a:xfrm>
          <a:prstGeom prst="leftBrace">
            <a:avLst>
              <a:gd name="adj1" fmla="val 28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Text Box 13"/>
          <p:cNvSpPr txBox="1">
            <a:spLocks noChangeArrowheads="1"/>
          </p:cNvSpPr>
          <p:nvPr/>
        </p:nvSpPr>
        <p:spPr bwMode="auto">
          <a:xfrm>
            <a:off x="3689362" y="2457822"/>
            <a:ext cx="4533292" cy="54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400" dirty="0">
                <a:latin typeface="Arial" charset="0"/>
              </a:rPr>
              <a:t> Tracks balloting, membership and </a:t>
            </a:r>
            <a:r>
              <a:rPr lang="en-US" sz="1400" dirty="0" smtClean="0">
                <a:latin typeface="Arial" charset="0"/>
              </a:rPr>
              <a:t>standards </a:t>
            </a:r>
            <a:r>
              <a:rPr lang="en-US" sz="1400" dirty="0">
                <a:latin typeface="Arial" charset="0"/>
              </a:rPr>
              <a:t>relations</a:t>
            </a:r>
          </a:p>
          <a:p>
            <a:pPr algn="l">
              <a:buFontTx/>
              <a:buChar char="•"/>
            </a:pPr>
            <a:r>
              <a:rPr lang="en-US" sz="1400" dirty="0">
                <a:latin typeface="Arial" charset="0"/>
              </a:rPr>
              <a:t> Responsible for meeting and summit minutes</a:t>
            </a:r>
          </a:p>
        </p:txBody>
      </p:sp>
      <p:sp>
        <p:nvSpPr>
          <p:cNvPr id="22543" name="AutoShape 14"/>
          <p:cNvSpPr>
            <a:spLocks/>
          </p:cNvSpPr>
          <p:nvPr/>
        </p:nvSpPr>
        <p:spPr bwMode="auto">
          <a:xfrm>
            <a:off x="3492500" y="2361667"/>
            <a:ext cx="214313" cy="744537"/>
          </a:xfrm>
          <a:prstGeom prst="leftBrace">
            <a:avLst>
              <a:gd name="adj1" fmla="val 28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Text Box 19"/>
          <p:cNvSpPr txBox="1">
            <a:spLocks noChangeArrowheads="1"/>
          </p:cNvSpPr>
          <p:nvPr/>
        </p:nvSpPr>
        <p:spPr bwMode="auto">
          <a:xfrm>
            <a:off x="3665550" y="3359522"/>
            <a:ext cx="3528530" cy="26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400">
                <a:latin typeface="Arial" charset="0"/>
              </a:rPr>
              <a:t> Maintains on-line model reference library</a:t>
            </a:r>
          </a:p>
        </p:txBody>
      </p:sp>
      <p:sp>
        <p:nvSpPr>
          <p:cNvPr id="22545" name="AutoShape 20"/>
          <p:cNvSpPr>
            <a:spLocks/>
          </p:cNvSpPr>
          <p:nvPr/>
        </p:nvSpPr>
        <p:spPr bwMode="auto">
          <a:xfrm>
            <a:off x="3468688" y="3147479"/>
            <a:ext cx="214312" cy="744538"/>
          </a:xfrm>
          <a:prstGeom prst="leftBrace">
            <a:avLst>
              <a:gd name="adj1" fmla="val 28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Rectangle 22"/>
          <p:cNvSpPr>
            <a:spLocks noChangeArrowheads="1"/>
          </p:cNvSpPr>
          <p:nvPr/>
        </p:nvSpPr>
        <p:spPr bwMode="auto">
          <a:xfrm>
            <a:off x="1338263" y="4112679"/>
            <a:ext cx="1912937" cy="488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Webmaster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2547" name="Rectangle 23"/>
          <p:cNvSpPr>
            <a:spLocks noChangeArrowheads="1"/>
          </p:cNvSpPr>
          <p:nvPr/>
        </p:nvSpPr>
        <p:spPr bwMode="auto">
          <a:xfrm>
            <a:off x="1328738" y="4922304"/>
            <a:ext cx="1931987" cy="488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Postmaster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2548" name="Text Box 24"/>
          <p:cNvSpPr txBox="1">
            <a:spLocks noChangeArrowheads="1"/>
          </p:cNvSpPr>
          <p:nvPr/>
        </p:nvSpPr>
        <p:spPr bwMode="auto">
          <a:xfrm>
            <a:off x="3671900" y="4077072"/>
            <a:ext cx="4724370" cy="54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400">
                <a:latin typeface="Arial" charset="0"/>
              </a:rPr>
              <a:t> Responsible for all web content</a:t>
            </a:r>
          </a:p>
          <a:p>
            <a:pPr algn="l">
              <a:buFontTx/>
              <a:buChar char="•"/>
            </a:pPr>
            <a:r>
              <a:rPr lang="en-US" sz="1400">
                <a:latin typeface="Arial" charset="0"/>
              </a:rPr>
              <a:t> Primary focus on events, specifications, roster and tools</a:t>
            </a:r>
          </a:p>
        </p:txBody>
      </p:sp>
      <p:sp>
        <p:nvSpPr>
          <p:cNvPr id="22549" name="AutoShape 25"/>
          <p:cNvSpPr>
            <a:spLocks/>
          </p:cNvSpPr>
          <p:nvPr/>
        </p:nvSpPr>
        <p:spPr bwMode="auto">
          <a:xfrm>
            <a:off x="3475038" y="3980917"/>
            <a:ext cx="214312" cy="744537"/>
          </a:xfrm>
          <a:prstGeom prst="leftBrace">
            <a:avLst>
              <a:gd name="adj1" fmla="val 28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Text Box 26"/>
          <p:cNvSpPr txBox="1">
            <a:spLocks noChangeArrowheads="1"/>
          </p:cNvSpPr>
          <p:nvPr/>
        </p:nvSpPr>
        <p:spPr bwMode="auto">
          <a:xfrm>
            <a:off x="3656025" y="4904160"/>
            <a:ext cx="4713150" cy="54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400">
                <a:latin typeface="Arial" charset="0"/>
              </a:rPr>
              <a:t> Responsible for IBIS reflectors (IBIS, IBIS-Users)</a:t>
            </a:r>
          </a:p>
          <a:p>
            <a:pPr algn="l">
              <a:buFontTx/>
              <a:buChar char="•"/>
            </a:pPr>
            <a:r>
              <a:rPr lang="en-US" sz="1400">
                <a:latin typeface="Arial" charset="0"/>
              </a:rPr>
              <a:t> Usually “first responder” to non-list participant questions</a:t>
            </a:r>
          </a:p>
        </p:txBody>
      </p:sp>
      <p:sp>
        <p:nvSpPr>
          <p:cNvPr id="22551" name="AutoShape 27"/>
          <p:cNvSpPr>
            <a:spLocks/>
          </p:cNvSpPr>
          <p:nvPr/>
        </p:nvSpPr>
        <p:spPr bwMode="auto">
          <a:xfrm>
            <a:off x="3459163" y="4808004"/>
            <a:ext cx="214312" cy="744538"/>
          </a:xfrm>
          <a:prstGeom prst="leftBrace">
            <a:avLst>
              <a:gd name="adj1" fmla="val 28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AutoShape 28"/>
          <p:cNvSpPr>
            <a:spLocks/>
          </p:cNvSpPr>
          <p:nvPr/>
        </p:nvSpPr>
        <p:spPr bwMode="auto">
          <a:xfrm>
            <a:off x="1027113" y="4104742"/>
            <a:ext cx="214312" cy="1296987"/>
          </a:xfrm>
          <a:prstGeom prst="leftBrace">
            <a:avLst>
              <a:gd name="adj1" fmla="val 5043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Text Box 29"/>
          <p:cNvSpPr txBox="1">
            <a:spLocks noChangeArrowheads="1"/>
          </p:cNvSpPr>
          <p:nvPr/>
        </p:nvSpPr>
        <p:spPr bwMode="auto">
          <a:xfrm>
            <a:off x="152400" y="4322229"/>
            <a:ext cx="9540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Arial" charset="0"/>
              </a:rPr>
              <a:t>Non-</a:t>
            </a:r>
          </a:p>
          <a:p>
            <a:pPr algn="ctr"/>
            <a:r>
              <a:rPr lang="en-US" sz="1600" b="1">
                <a:latin typeface="Arial" charset="0"/>
              </a:rPr>
              <a:t>Charter</a:t>
            </a:r>
          </a:p>
          <a:p>
            <a:pPr algn="ctr"/>
            <a:r>
              <a:rPr lang="en-US" sz="1600" b="1">
                <a:latin typeface="Arial" charset="0"/>
              </a:rPr>
              <a:t>Officers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IBIS Task Groups</a:t>
            </a:r>
          </a:p>
        </p:txBody>
      </p:sp>
      <p:sp>
        <p:nvSpPr>
          <p:cNvPr id="23554" name="Date Placeholder 2"/>
          <p:cNvSpPr>
            <a:spLocks noGrp="1"/>
          </p:cNvSpPr>
          <p:nvPr>
            <p:ph type="dt" sz="quarter" idx="4294967295"/>
          </p:nvPr>
        </p:nvSpPr>
        <p:spPr>
          <a:xfrm>
            <a:off x="0" y="6248400"/>
            <a:ext cx="16002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23557" name="AutoShape 2"/>
          <p:cNvSpPr>
            <a:spLocks noChangeArrowheads="1"/>
          </p:cNvSpPr>
          <p:nvPr/>
        </p:nvSpPr>
        <p:spPr bwMode="auto">
          <a:xfrm>
            <a:off x="350032" y="2130649"/>
            <a:ext cx="8382000" cy="164127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 dirty="0">
              <a:solidFill>
                <a:schemeClr val="bg1"/>
              </a:solidFill>
              <a:latin typeface="Arial" charset="0"/>
            </a:endParaRPr>
          </a:p>
          <a:p>
            <a:pPr algn="ctr"/>
            <a:endParaRPr lang="en-US" sz="1800" dirty="0">
              <a:solidFill>
                <a:schemeClr val="bg1"/>
              </a:solidFill>
              <a:latin typeface="Arial" charset="0"/>
            </a:endParaRPr>
          </a:p>
          <a:p>
            <a:pPr algn="ctr"/>
            <a:endParaRPr lang="en-US" sz="1800" dirty="0">
              <a:solidFill>
                <a:schemeClr val="bg1"/>
              </a:solidFill>
              <a:latin typeface="Arial" charset="0"/>
            </a:endParaRPr>
          </a:p>
          <a:p>
            <a:pPr algn="ctr"/>
            <a:endParaRPr lang="en-US" sz="1800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Arial" charset="0"/>
              </a:rPr>
              <a:t>Task Groups</a:t>
            </a:r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3167844" y="1052736"/>
            <a:ext cx="2741613" cy="914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b="1">
                <a:solidFill>
                  <a:srgbClr val="990099"/>
                </a:solidFill>
                <a:latin typeface="Arial" charset="0"/>
                <a:cs typeface="Arial" charset="0"/>
              </a:rPr>
              <a:t>IBIS Committee</a:t>
            </a:r>
          </a:p>
          <a:p>
            <a:pPr algn="ctr"/>
            <a:r>
              <a:rPr lang="en-US" sz="1600" b="1">
                <a:solidFill>
                  <a:srgbClr val="990099"/>
                </a:solidFill>
                <a:latin typeface="Arial" charset="0"/>
                <a:cs typeface="Arial" charset="0"/>
              </a:rPr>
              <a:t>(“IBIS Open Forum”)</a:t>
            </a:r>
            <a:endParaRPr lang="en-US" sz="1600" b="1">
              <a:latin typeface="Arial" charset="0"/>
              <a:cs typeface="Arial" charset="0"/>
            </a:endParaRPr>
          </a:p>
        </p:txBody>
      </p:sp>
      <p:sp>
        <p:nvSpPr>
          <p:cNvPr id="23560" name="Line 5"/>
          <p:cNvSpPr>
            <a:spLocks noChangeShapeType="1"/>
          </p:cNvSpPr>
          <p:nvPr/>
        </p:nvSpPr>
        <p:spPr bwMode="auto">
          <a:xfrm>
            <a:off x="4233057" y="2495774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6"/>
          <p:cNvSpPr>
            <a:spLocks noChangeArrowheads="1"/>
          </p:cNvSpPr>
          <p:nvPr/>
        </p:nvSpPr>
        <p:spPr bwMode="auto">
          <a:xfrm>
            <a:off x="2545544" y="2514823"/>
            <a:ext cx="1828800" cy="933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altLang="zh-CN" sz="1200" b="1" dirty="0">
                <a:latin typeface="Arial" charset="0"/>
                <a:ea typeface="SimSun" pitchFamily="2" charset="-122"/>
                <a:cs typeface="Arial" charset="0"/>
              </a:rPr>
              <a:t>Advanced Technology </a:t>
            </a:r>
          </a:p>
          <a:p>
            <a:pPr algn="ctr"/>
            <a:r>
              <a:rPr lang="en-US" altLang="zh-CN" sz="1200" b="1" dirty="0">
                <a:latin typeface="Arial" charset="0"/>
                <a:ea typeface="SimSun" pitchFamily="2" charset="-122"/>
                <a:cs typeface="Arial" charset="0"/>
              </a:rPr>
              <a:t>Modeling Group</a:t>
            </a:r>
          </a:p>
          <a:p>
            <a:pPr algn="ctr"/>
            <a:r>
              <a:rPr lang="en-US" sz="1200" b="1" dirty="0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Arpad Muranyi, </a:t>
            </a:r>
            <a:endParaRPr lang="en-US" sz="1200" b="1" dirty="0" smtClean="0">
              <a:solidFill>
                <a:srgbClr val="0000FF"/>
              </a:solidFill>
              <a:latin typeface="Arial" charset="0"/>
              <a:ea typeface="SimSun" pitchFamily="2" charset="-122"/>
              <a:cs typeface="Arial" charset="0"/>
            </a:endParaRPr>
          </a:p>
          <a:p>
            <a:pPr algn="ctr"/>
            <a:r>
              <a:rPr lang="en-US" sz="1200" b="1" dirty="0" smtClean="0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Mentor Graphics</a:t>
            </a:r>
            <a:endParaRPr lang="en-US" altLang="zh-CN" sz="1200" b="1" dirty="0">
              <a:solidFill>
                <a:srgbClr val="0000FF"/>
              </a:solidFill>
              <a:latin typeface="Arial" charset="0"/>
              <a:ea typeface="SimSun" pitchFamily="2" charset="-122"/>
              <a:cs typeface="Arial" charset="0"/>
            </a:endParaRPr>
          </a:p>
        </p:txBody>
      </p:sp>
      <p:sp>
        <p:nvSpPr>
          <p:cNvPr id="23562" name="Line 7"/>
          <p:cNvSpPr>
            <a:spLocks noChangeShapeType="1"/>
          </p:cNvSpPr>
          <p:nvPr/>
        </p:nvSpPr>
        <p:spPr bwMode="auto">
          <a:xfrm>
            <a:off x="1412069" y="2356074"/>
            <a:ext cx="0" cy="165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9"/>
          <p:cNvSpPr>
            <a:spLocks noChangeShapeType="1"/>
          </p:cNvSpPr>
          <p:nvPr/>
        </p:nvSpPr>
        <p:spPr bwMode="auto">
          <a:xfrm>
            <a:off x="7639832" y="2354486"/>
            <a:ext cx="1587" cy="161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0"/>
          <p:cNvSpPr>
            <a:spLocks noChangeArrowheads="1"/>
          </p:cNvSpPr>
          <p:nvPr/>
        </p:nvSpPr>
        <p:spPr bwMode="auto">
          <a:xfrm>
            <a:off x="6719082" y="2514823"/>
            <a:ext cx="1828800" cy="933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altLang="zh-CN" sz="1200" b="1" dirty="0">
                <a:latin typeface="Arial" charset="0"/>
                <a:ea typeface="SimSun" pitchFamily="2" charset="-122"/>
                <a:cs typeface="Arial" charset="0"/>
              </a:rPr>
              <a:t>Quality</a:t>
            </a:r>
          </a:p>
          <a:p>
            <a:pPr algn="ctr"/>
            <a:r>
              <a:rPr lang="en-US" altLang="zh-CN" sz="1200" b="1" dirty="0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Mike LaBonte, </a:t>
            </a:r>
            <a:r>
              <a:rPr lang="en-US" altLang="zh-CN" sz="1200" b="1" dirty="0" err="1" smtClean="0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Indep</a:t>
            </a:r>
            <a:r>
              <a:rPr lang="en-US" altLang="zh-CN" sz="1200" b="1" dirty="0" smtClean="0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.</a:t>
            </a:r>
            <a:endParaRPr lang="en-US" altLang="zh-CN" sz="1000" b="1" dirty="0">
              <a:solidFill>
                <a:srgbClr val="0000FF"/>
              </a:solidFill>
              <a:latin typeface="Arial" charset="0"/>
              <a:ea typeface="SimSun" pitchFamily="2" charset="-122"/>
              <a:cs typeface="Arial" charset="0"/>
            </a:endParaRPr>
          </a:p>
        </p:txBody>
      </p:sp>
      <p:sp>
        <p:nvSpPr>
          <p:cNvPr id="23565" name="Line 11"/>
          <p:cNvSpPr>
            <a:spLocks noChangeShapeType="1"/>
          </p:cNvSpPr>
          <p:nvPr/>
        </p:nvSpPr>
        <p:spPr bwMode="auto">
          <a:xfrm>
            <a:off x="1404132" y="2348136"/>
            <a:ext cx="624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Line 12"/>
          <p:cNvSpPr>
            <a:spLocks noChangeShapeType="1"/>
          </p:cNvSpPr>
          <p:nvPr/>
        </p:nvSpPr>
        <p:spPr bwMode="auto">
          <a:xfrm>
            <a:off x="5506232" y="2343374"/>
            <a:ext cx="1587" cy="16192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3"/>
          <p:cNvSpPr>
            <a:spLocks noChangeShapeType="1"/>
          </p:cNvSpPr>
          <p:nvPr/>
        </p:nvSpPr>
        <p:spPr bwMode="auto">
          <a:xfrm>
            <a:off x="3471057" y="2354486"/>
            <a:ext cx="1587" cy="161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4"/>
          <p:cNvSpPr>
            <a:spLocks noChangeShapeType="1"/>
          </p:cNvSpPr>
          <p:nvPr/>
        </p:nvSpPr>
        <p:spPr bwMode="auto">
          <a:xfrm>
            <a:off x="4537857" y="1962374"/>
            <a:ext cx="1587" cy="390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5"/>
          <p:cNvSpPr>
            <a:spLocks noChangeArrowheads="1"/>
          </p:cNvSpPr>
          <p:nvPr/>
        </p:nvSpPr>
        <p:spPr bwMode="auto">
          <a:xfrm>
            <a:off x="4591832" y="2514823"/>
            <a:ext cx="1828800" cy="933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altLang="zh-CN" sz="1200" b="1" i="1">
                <a:latin typeface="Arial" charset="0"/>
                <a:ea typeface="SimSun" pitchFamily="2" charset="-122"/>
                <a:cs typeface="Arial" charset="0"/>
              </a:rPr>
              <a:t>Model Review</a:t>
            </a:r>
          </a:p>
          <a:p>
            <a:pPr algn="ctr"/>
            <a:r>
              <a:rPr lang="en-US" sz="1200" b="1" i="1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Lynne Green,</a:t>
            </a:r>
          </a:p>
          <a:p>
            <a:pPr algn="ctr"/>
            <a:r>
              <a:rPr lang="en-US" altLang="zh-CN" sz="1200" b="1" i="1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Green Streak Programs</a:t>
            </a:r>
          </a:p>
        </p:txBody>
      </p:sp>
      <p:sp>
        <p:nvSpPr>
          <p:cNvPr id="23570" name="Text Box 16"/>
          <p:cNvSpPr txBox="1">
            <a:spLocks noChangeArrowheads="1"/>
          </p:cNvSpPr>
          <p:nvPr/>
        </p:nvSpPr>
        <p:spPr bwMode="auto">
          <a:xfrm>
            <a:off x="467544" y="3897052"/>
            <a:ext cx="8148638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200" i="1" u="sng" dirty="0">
                <a:latin typeface="Arial" charset="0"/>
              </a:rPr>
              <a:t>Notes</a:t>
            </a:r>
            <a:r>
              <a:rPr lang="en-US" sz="1200" i="1" dirty="0">
                <a:latin typeface="Arial" charset="0"/>
              </a:rPr>
              <a:t> </a:t>
            </a:r>
          </a:p>
          <a:p>
            <a:pPr algn="l">
              <a:buFontTx/>
              <a:buChar char="•"/>
            </a:pPr>
            <a:r>
              <a:rPr lang="en-US" sz="1200" i="1" dirty="0" smtClean="0">
                <a:latin typeface="Arial" charset="0"/>
              </a:rPr>
              <a:t> The Interconnect Task Group has been suspended pending </a:t>
            </a:r>
            <a:endParaRPr lang="en-US" sz="1200" i="1" dirty="0">
              <a:latin typeface="Arial" charset="0"/>
            </a:endParaRPr>
          </a:p>
          <a:p>
            <a:pPr algn="l">
              <a:buFontTx/>
              <a:buChar char="•"/>
            </a:pPr>
            <a:r>
              <a:rPr lang="en-US" sz="1200" i="1" dirty="0">
                <a:latin typeface="Arial" charset="0"/>
              </a:rPr>
              <a:t> EDA vendors comprise Model Review, independently reviewing received models and providing feedback to model 	authors; no specification changes are recommended by this group and it does not hold meetings</a:t>
            </a:r>
          </a:p>
        </p:txBody>
      </p:sp>
      <p:sp>
        <p:nvSpPr>
          <p:cNvPr id="23571" name="Text Box 17"/>
          <p:cNvSpPr txBox="1">
            <a:spLocks noChangeArrowheads="1"/>
          </p:cNvSpPr>
          <p:nvPr/>
        </p:nvSpPr>
        <p:spPr bwMode="auto">
          <a:xfrm>
            <a:off x="503548" y="4905164"/>
            <a:ext cx="8408987" cy="103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1800" dirty="0">
                <a:latin typeface="Arial" charset="0"/>
              </a:rPr>
              <a:t> Participation in the IBIS Task Groups is open to </a:t>
            </a:r>
            <a:r>
              <a:rPr lang="en-US" sz="1800" dirty="0" smtClean="0">
                <a:latin typeface="Arial" charset="0"/>
              </a:rPr>
              <a:t>the general public</a:t>
            </a:r>
            <a:endParaRPr lang="en-US" sz="1000" dirty="0">
              <a:latin typeface="Arial" charset="0"/>
            </a:endParaRPr>
          </a:p>
          <a:p>
            <a:pPr algn="l">
              <a:buFontTx/>
              <a:buChar char="•"/>
            </a:pPr>
            <a:r>
              <a:rPr lang="en-US" sz="1800" dirty="0">
                <a:latin typeface="Arial" charset="0"/>
              </a:rPr>
              <a:t> Task Groups are created and Chairs appointed by the IBIS Chair</a:t>
            </a:r>
          </a:p>
          <a:p>
            <a:pPr algn="l">
              <a:buFontTx/>
              <a:buChar char="•"/>
            </a:pPr>
            <a:r>
              <a:rPr lang="en-US" sz="1800" dirty="0">
                <a:latin typeface="Arial" charset="0"/>
              </a:rPr>
              <a:t> Some issues are handled by Ad Hoc teams for BIRD development</a:t>
            </a:r>
          </a:p>
        </p:txBody>
      </p:sp>
      <p:sp>
        <p:nvSpPr>
          <p:cNvPr id="23572" name="Rectangle 18"/>
          <p:cNvSpPr>
            <a:spLocks noChangeArrowheads="1"/>
          </p:cNvSpPr>
          <p:nvPr/>
        </p:nvSpPr>
        <p:spPr bwMode="auto">
          <a:xfrm>
            <a:off x="513544" y="2511648"/>
            <a:ext cx="1828800" cy="933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altLang="zh-CN" sz="1200" b="1" dirty="0" smtClean="0">
                <a:latin typeface="Arial" charset="0"/>
                <a:ea typeface="SimSun" pitchFamily="2" charset="-122"/>
                <a:cs typeface="Arial" charset="0"/>
              </a:rPr>
              <a:t>Editorial</a:t>
            </a:r>
            <a:endParaRPr lang="en-US" altLang="zh-CN" sz="1200" b="1" dirty="0">
              <a:latin typeface="Arial" charset="0"/>
              <a:ea typeface="SimSun" pitchFamily="2" charset="-122"/>
              <a:cs typeface="Arial" charset="0"/>
            </a:endParaRPr>
          </a:p>
          <a:p>
            <a:pPr algn="ctr"/>
            <a:r>
              <a:rPr lang="en-US" sz="1200" b="1" dirty="0">
                <a:solidFill>
                  <a:srgbClr val="0000FF"/>
                </a:solidFill>
                <a:latin typeface="Arial" charset="0"/>
                <a:ea typeface="SimSun" pitchFamily="2" charset="-122"/>
                <a:cs typeface="Arial" charset="0"/>
              </a:rPr>
              <a:t>Michael Mirmak, Intel</a:t>
            </a:r>
            <a:endParaRPr lang="en-US" altLang="zh-CN" sz="1200" b="1" dirty="0">
              <a:solidFill>
                <a:srgbClr val="0000FF"/>
              </a:solidFill>
              <a:latin typeface="Arial" charset="0"/>
              <a:ea typeface="SimSun" pitchFamily="2" charset="-122"/>
              <a:cs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Changes Are Made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908720"/>
            <a:ext cx="8237537" cy="5133305"/>
          </a:xfrm>
        </p:spPr>
        <p:txBody>
          <a:bodyPr/>
          <a:lstStyle/>
          <a:p>
            <a:r>
              <a:rPr lang="en-US" dirty="0" smtClean="0"/>
              <a:t>BIRD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bg2"/>
                </a:solidFill>
              </a:rPr>
              <a:t>B</a:t>
            </a:r>
            <a:r>
              <a:rPr lang="en-US" dirty="0" smtClean="0"/>
              <a:t>uffer </a:t>
            </a:r>
            <a:r>
              <a:rPr lang="en-US" dirty="0" smtClean="0">
                <a:solidFill>
                  <a:schemeClr val="bg2"/>
                </a:solidFill>
              </a:rPr>
              <a:t>I</a:t>
            </a:r>
            <a:r>
              <a:rPr lang="en-US" dirty="0" smtClean="0"/>
              <a:t>ssue </a:t>
            </a:r>
            <a:r>
              <a:rPr lang="en-US" dirty="0" smtClean="0">
                <a:solidFill>
                  <a:schemeClr val="bg2"/>
                </a:solidFill>
              </a:rPr>
              <a:t>R</a:t>
            </a:r>
            <a:r>
              <a:rPr lang="en-US" dirty="0" smtClean="0"/>
              <a:t>esolution </a:t>
            </a:r>
            <a:r>
              <a:rPr lang="en-US" dirty="0" smtClean="0">
                <a:solidFill>
                  <a:schemeClr val="bg2"/>
                </a:solidFill>
              </a:rPr>
              <a:t>D</a:t>
            </a:r>
            <a:r>
              <a:rPr lang="en-US" dirty="0" smtClean="0"/>
              <a:t>ocuments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Change proposals for the IBIS specification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Submitted by individuals or Task Groups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If approved by IBIS Open Forum, included in future IBIS specification versions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BUGs: IBIS Parser issues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Violations of the specification, unexpected behaviors or requests for improvement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Usually submitted by individuals</a:t>
            </a:r>
          </a:p>
          <a:p>
            <a:pPr lvl="1"/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 smtClean="0"/>
              <a:t>TSIRD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: </a:t>
            </a:r>
            <a:r>
              <a:rPr lang="en-US" dirty="0" smtClean="0">
                <a:solidFill>
                  <a:schemeClr val="bg2"/>
                </a:solidFill>
              </a:rPr>
              <a:t>T</a:t>
            </a:r>
            <a:r>
              <a:rPr lang="en-US" dirty="0" smtClean="0"/>
              <a:t>ouchstone </a:t>
            </a:r>
            <a:r>
              <a:rPr lang="en-US" dirty="0" smtClean="0">
                <a:solidFill>
                  <a:schemeClr val="bg2"/>
                </a:solidFill>
              </a:rPr>
              <a:t>I</a:t>
            </a:r>
            <a:r>
              <a:rPr lang="en-US" dirty="0" smtClean="0"/>
              <a:t>ssue </a:t>
            </a:r>
            <a:r>
              <a:rPr lang="en-US" dirty="0" smtClean="0">
                <a:solidFill>
                  <a:schemeClr val="bg2"/>
                </a:solidFill>
              </a:rPr>
              <a:t>R</a:t>
            </a:r>
            <a:r>
              <a:rPr lang="en-US" dirty="0" smtClean="0"/>
              <a:t>esolution </a:t>
            </a:r>
            <a:r>
              <a:rPr lang="en-US" dirty="0" smtClean="0">
                <a:solidFill>
                  <a:schemeClr val="bg2"/>
                </a:solidFill>
              </a:rPr>
              <a:t>D</a:t>
            </a:r>
            <a:r>
              <a:rPr lang="en-US" dirty="0" smtClean="0"/>
              <a:t>ocuments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Similar to BIRDs, but for Touchstone 2.0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58750"/>
            <a:ext cx="8237537" cy="605954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872716"/>
            <a:ext cx="8237537" cy="5169309"/>
          </a:xfrm>
        </p:spPr>
        <p:txBody>
          <a:bodyPr/>
          <a:lstStyle/>
          <a:p>
            <a:r>
              <a:rPr lang="en-US" dirty="0" smtClean="0"/>
              <a:t>IBIS Web site: </a:t>
            </a:r>
            <a:r>
              <a:rPr lang="en-US" dirty="0" smtClean="0">
                <a:hlinkClick r:id="rId2"/>
              </a:rPr>
              <a:t>www.eda.org/ibis/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Links to Task Groups available there</a:t>
            </a:r>
          </a:p>
          <a:p>
            <a:r>
              <a:rPr lang="en-US" dirty="0" smtClean="0"/>
              <a:t>Specifications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IBIS 5.0: </a:t>
            </a:r>
            <a:r>
              <a:rPr lang="en-US" dirty="0" smtClean="0">
                <a:hlinkClick r:id="rId3"/>
              </a:rPr>
              <a:t>www.eda.org/ibis/ver5.0/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Touchstone: </a:t>
            </a:r>
            <a:r>
              <a:rPr lang="en-US" dirty="0" smtClean="0">
                <a:hlinkClick r:id="rId4"/>
              </a:rPr>
              <a:t>www.eda.org/ibis/touchstone_ver2.0/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ICM: </a:t>
            </a:r>
            <a:r>
              <a:rPr lang="en-US" dirty="0" smtClean="0">
                <a:hlinkClick r:id="rId5"/>
              </a:rPr>
              <a:t>www.eda.org/ibis/icm_ver1.1/</a:t>
            </a:r>
            <a:r>
              <a:rPr lang="en-US" dirty="0" smtClean="0"/>
              <a:t>  </a:t>
            </a:r>
          </a:p>
          <a:p>
            <a:r>
              <a:rPr lang="en-US" dirty="0" smtClean="0"/>
              <a:t>BIRDs</a:t>
            </a:r>
          </a:p>
          <a:p>
            <a:pPr lvl="1"/>
            <a:r>
              <a:rPr lang="en-US" dirty="0" smtClean="0">
                <a:hlinkClick r:id="rId6"/>
              </a:rPr>
              <a:t>www.eda.org/ibis/birds/</a:t>
            </a:r>
            <a:endParaRPr lang="en-US" dirty="0" smtClean="0"/>
          </a:p>
          <a:p>
            <a:r>
              <a:rPr lang="en-US" smtClean="0"/>
              <a:t>IBIS 4.0 Cookbook</a:t>
            </a:r>
            <a:endParaRPr lang="en-US" dirty="0" smtClean="0"/>
          </a:p>
          <a:p>
            <a:pPr lvl="1"/>
            <a:r>
              <a:rPr lang="en-US" dirty="0" smtClean="0">
                <a:hlinkClick r:id="rId7"/>
              </a:rPr>
              <a:t>www.eda.org/ibis/cookbook/</a:t>
            </a:r>
            <a:r>
              <a:rPr lang="en-US" dirty="0" smtClean="0"/>
              <a:t>	</a:t>
            </a:r>
          </a:p>
          <a:p>
            <a:r>
              <a:rPr lang="en-US" dirty="0" smtClean="0"/>
              <a:t>Training </a:t>
            </a:r>
          </a:p>
          <a:p>
            <a:pPr lvl="1"/>
            <a:r>
              <a:rPr lang="en-US" dirty="0" smtClean="0">
                <a:hlinkClick r:id="rId8"/>
              </a:rPr>
              <a:t>www.eda.org/ibis/training/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2_white_intel_only">
  <a:themeElements>
    <a:clrScheme name="2_white_intel_only 6">
      <a:dk1>
        <a:srgbClr val="000000"/>
      </a:dk1>
      <a:lt1>
        <a:srgbClr val="FFFFFF"/>
      </a:lt1>
      <a:dk2>
        <a:srgbClr val="0860A8"/>
      </a:dk2>
      <a:lt2>
        <a:srgbClr val="0860A8"/>
      </a:lt2>
      <a:accent1>
        <a:srgbClr val="FF5C00"/>
      </a:accent1>
      <a:accent2>
        <a:srgbClr val="FDB605"/>
      </a:accent2>
      <a:accent3>
        <a:srgbClr val="FFFFFF"/>
      </a:accent3>
      <a:accent4>
        <a:srgbClr val="000000"/>
      </a:accent4>
      <a:accent5>
        <a:srgbClr val="FFB5AA"/>
      </a:accent5>
      <a:accent6>
        <a:srgbClr val="E5A504"/>
      </a:accent6>
      <a:hlink>
        <a:srgbClr val="C7015B"/>
      </a:hlink>
      <a:folHlink>
        <a:srgbClr val="379900"/>
      </a:folHlink>
    </a:clrScheme>
    <a:fontScheme name="2_white_intel_onl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29292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29292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white_intel_only 1">
        <a:dk1>
          <a:srgbClr val="111111"/>
        </a:dk1>
        <a:lt1>
          <a:srgbClr val="FFFFFF"/>
        </a:lt1>
        <a:dk2>
          <a:srgbClr val="087EB9"/>
        </a:dk2>
        <a:lt2>
          <a:srgbClr val="0860A8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D0D0D"/>
        </a:accent4>
        <a:accent5>
          <a:srgbClr val="FFB5AA"/>
        </a:accent5>
        <a:accent6>
          <a:srgbClr val="E5A504"/>
        </a:accent6>
        <a:hlink>
          <a:srgbClr val="CCECFF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hite_intel_only 2">
        <a:dk1>
          <a:srgbClr val="111111"/>
        </a:dk1>
        <a:lt1>
          <a:srgbClr val="FFFFFF"/>
        </a:lt1>
        <a:dk2>
          <a:srgbClr val="087EB9"/>
        </a:dk2>
        <a:lt2>
          <a:srgbClr val="0860A8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D0D0D"/>
        </a:accent4>
        <a:accent5>
          <a:srgbClr val="FFB5AA"/>
        </a:accent5>
        <a:accent6>
          <a:srgbClr val="E5A504"/>
        </a:accent6>
        <a:hlink>
          <a:srgbClr val="0066FF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hite_intel_only 3">
        <a:dk1>
          <a:srgbClr val="111111"/>
        </a:dk1>
        <a:lt1>
          <a:srgbClr val="FFFFFF"/>
        </a:lt1>
        <a:dk2>
          <a:srgbClr val="0860A8"/>
        </a:dk2>
        <a:lt2>
          <a:srgbClr val="777777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D0D0D"/>
        </a:accent4>
        <a:accent5>
          <a:srgbClr val="FFB5AA"/>
        </a:accent5>
        <a:accent6>
          <a:srgbClr val="E5A504"/>
        </a:accent6>
        <a:hlink>
          <a:srgbClr val="C7015B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hite_intel_only 4">
        <a:dk1>
          <a:srgbClr val="333333"/>
        </a:dk1>
        <a:lt1>
          <a:srgbClr val="FFFFFF"/>
        </a:lt1>
        <a:dk2>
          <a:srgbClr val="0860A8"/>
        </a:dk2>
        <a:lt2>
          <a:srgbClr val="000000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2A2A2A"/>
        </a:accent4>
        <a:accent5>
          <a:srgbClr val="FFB5AA"/>
        </a:accent5>
        <a:accent6>
          <a:srgbClr val="E5A504"/>
        </a:accent6>
        <a:hlink>
          <a:srgbClr val="C7015B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hite_intel_only 5">
        <a:dk1>
          <a:srgbClr val="080808"/>
        </a:dk1>
        <a:lt1>
          <a:srgbClr val="FFFFFF"/>
        </a:lt1>
        <a:dk2>
          <a:srgbClr val="0860A8"/>
        </a:dk2>
        <a:lt2>
          <a:srgbClr val="0860A8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60606"/>
        </a:accent4>
        <a:accent5>
          <a:srgbClr val="FFB5AA"/>
        </a:accent5>
        <a:accent6>
          <a:srgbClr val="E5A504"/>
        </a:accent6>
        <a:hlink>
          <a:srgbClr val="C7015B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hite_intel_only 6">
        <a:dk1>
          <a:srgbClr val="000000"/>
        </a:dk1>
        <a:lt1>
          <a:srgbClr val="FFFFFF"/>
        </a:lt1>
        <a:dk2>
          <a:srgbClr val="0860A8"/>
        </a:dk2>
        <a:lt2>
          <a:srgbClr val="0860A8"/>
        </a:lt2>
        <a:accent1>
          <a:srgbClr val="FF5C00"/>
        </a:accent1>
        <a:accent2>
          <a:srgbClr val="FDB605"/>
        </a:accent2>
        <a:accent3>
          <a:srgbClr val="FFFFFF"/>
        </a:accent3>
        <a:accent4>
          <a:srgbClr val="000000"/>
        </a:accent4>
        <a:accent5>
          <a:srgbClr val="FFB5AA"/>
        </a:accent5>
        <a:accent6>
          <a:srgbClr val="E5A504"/>
        </a:accent6>
        <a:hlink>
          <a:srgbClr val="C7015B"/>
        </a:hlink>
        <a:folHlink>
          <a:srgbClr val="37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52038</TotalTime>
  <Words>563</Words>
  <Application>Microsoft Office PowerPoint</Application>
  <PresentationFormat>On-screen Show (4:3)</PresentationFormat>
  <Paragraphs>127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2_white_intel_only</vt:lpstr>
      <vt:lpstr>Introducing IBIS</vt:lpstr>
      <vt:lpstr>IBIS: Both Standard &amp; Organization</vt:lpstr>
      <vt:lpstr>Specifications and Technologies</vt:lpstr>
      <vt:lpstr>IBIS Open Forum</vt:lpstr>
      <vt:lpstr>Backup</vt:lpstr>
      <vt:lpstr>IBIS Board</vt:lpstr>
      <vt:lpstr>IBIS Task Groups</vt:lpstr>
      <vt:lpstr>How Changes Are Made</vt:lpstr>
      <vt:lpstr>References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IBIS</dc:title>
  <dc:creator>Michael Mirmak</dc:creator>
  <cp:lastModifiedBy>Michael Mirmak</cp:lastModifiedBy>
  <cp:revision>1135</cp:revision>
  <dcterms:created xsi:type="dcterms:W3CDTF">2006-01-03T03:33:43Z</dcterms:created>
  <dcterms:modified xsi:type="dcterms:W3CDTF">2011-10-05T21:55:54Z</dcterms:modified>
</cp:coreProperties>
</file>