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4344" r:id="rId2"/>
  </p:sldMasterIdLst>
  <p:notesMasterIdLst>
    <p:notesMasterId r:id="rId20"/>
  </p:notesMasterIdLst>
  <p:handoutMasterIdLst>
    <p:handoutMasterId r:id="rId21"/>
  </p:handoutMasterIdLst>
  <p:sldIdLst>
    <p:sldId id="276" r:id="rId3"/>
    <p:sldId id="304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9" r:id="rId14"/>
    <p:sldId id="303" r:id="rId15"/>
    <p:sldId id="268" r:id="rId16"/>
    <p:sldId id="274" r:id="rId17"/>
    <p:sldId id="275" r:id="rId18"/>
    <p:sldId id="269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87"/>
    <a:srgbClr val="005582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3" autoAdjust="0"/>
    <p:restoredTop sz="99478" autoAdjust="0"/>
  </p:normalViewPr>
  <p:slideViewPr>
    <p:cSldViewPr snapToGrid="0">
      <p:cViewPr varScale="1">
        <p:scale>
          <a:sx n="45" d="100"/>
          <a:sy n="45" d="100"/>
        </p:scale>
        <p:origin x="-91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1D62AF-14F1-45B8-BD46-DB8266689172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49BF90-6314-43B3-9A7D-B23CAA861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B09FD4-8196-4084-9DD2-F6DFED2E3988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9901FE-1D28-4461-A7C7-9865C426E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800" smtClean="0">
              <a:latin typeface="Arial" pitchFamily="34" charset="0"/>
              <a:ea typeface="Geneva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D54D07-1E85-4DA3-BD3C-BE63CDA6D2C3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/>
            <a:r>
              <a:rPr lang="en-US" smtClean="0">
                <a:latin typeface="Arial" pitchFamily="34" charset="0"/>
                <a:ea typeface="Geneva"/>
              </a:rPr>
              <a:t>SASB Bylaw Clauses changes: </a:t>
            </a:r>
            <a:r>
              <a:rPr lang="en-US" sz="2000" smtClean="0">
                <a:latin typeface="Arial" pitchFamily="34" charset="0"/>
                <a:ea typeface="Geneva"/>
              </a:rPr>
              <a:t>2.2, 4.2.3.1, 5.1, 5.2.5, 5.3, 6.2</a:t>
            </a:r>
          </a:p>
          <a:p>
            <a:r>
              <a:rPr lang="en-US" smtClean="0">
                <a:latin typeface="Arial" pitchFamily="34" charset="0"/>
                <a:ea typeface="Geneva"/>
              </a:rPr>
              <a:t>SASB Ops Manual Clause Changes 1.2, 4.1.2, 5.4.1, 5.6.2.1, 5.7, 6.3.3, 8.1.2, 9, 9.1, 9.1.1, 9.1.2, 9.2, 9.3, 9.4</a:t>
            </a:r>
            <a:br>
              <a:rPr lang="en-US" smtClean="0">
                <a:latin typeface="Arial" pitchFamily="34" charset="0"/>
                <a:ea typeface="Geneva"/>
              </a:rPr>
            </a:br>
            <a:endParaRPr lang="en-US" smtClean="0">
              <a:latin typeface="Arial" pitchFamily="34" charset="0"/>
              <a:ea typeface="Geneva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610540-2DDC-40FE-B04E-103385024ABD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pitchFamily="34" charset="0"/>
                <a:ea typeface="Geneva"/>
              </a:rPr>
              <a:t>inactive standards are still available for sale.  Inactive-Reserved will become effective 31 December. It is until the submittal deadline for the December 2012 RevCom meeting.</a:t>
            </a:r>
            <a:br>
              <a:rPr lang="en-US" smtClean="0">
                <a:latin typeface="Arial" pitchFamily="34" charset="0"/>
                <a:ea typeface="Geneva"/>
              </a:rPr>
            </a:br>
            <a:r>
              <a:rPr lang="en-US" smtClean="0">
                <a:latin typeface="Arial" pitchFamily="34" charset="0"/>
                <a:ea typeface="Geneva"/>
              </a:rPr>
              <a:t/>
            </a:r>
            <a:br>
              <a:rPr lang="en-US" smtClean="0">
                <a:latin typeface="Arial" pitchFamily="34" charset="0"/>
                <a:ea typeface="Geneva"/>
              </a:rPr>
            </a:br>
            <a:r>
              <a:rPr lang="en-US" smtClean="0">
                <a:latin typeface="Arial" pitchFamily="34" charset="0"/>
                <a:ea typeface="Geneva"/>
              </a:rPr>
              <a:t/>
            </a:r>
            <a:br>
              <a:rPr lang="en-US" smtClean="0">
                <a:latin typeface="Arial" pitchFamily="34" charset="0"/>
                <a:ea typeface="Geneva"/>
              </a:rPr>
            </a:br>
            <a:r>
              <a:rPr lang="en-US" smtClean="0">
                <a:latin typeface="Arial" pitchFamily="34" charset="0"/>
                <a:ea typeface="Geneva"/>
              </a:rPr>
              <a:t/>
            </a:r>
            <a:br>
              <a:rPr lang="en-US" smtClean="0">
                <a:latin typeface="Arial" pitchFamily="34" charset="0"/>
                <a:ea typeface="Geneva"/>
              </a:rPr>
            </a:br>
            <a:r>
              <a:rPr lang="en-US" smtClean="0">
                <a:latin typeface="Arial" pitchFamily="34" charset="0"/>
                <a:ea typeface="Geneva"/>
              </a:rPr>
              <a:t/>
            </a:r>
            <a:br>
              <a:rPr lang="en-US" smtClean="0">
                <a:latin typeface="Arial" pitchFamily="34" charset="0"/>
                <a:ea typeface="Geneva"/>
              </a:rPr>
            </a:br>
            <a:r>
              <a:rPr lang="en-US" smtClean="0">
                <a:latin typeface="Default Sans Serif"/>
                <a:ea typeface="Geneva"/>
              </a:rPr>
              <a:t/>
            </a:r>
            <a:br>
              <a:rPr lang="en-US" smtClean="0">
                <a:latin typeface="Default Sans Serif"/>
                <a:ea typeface="Geneva"/>
              </a:rPr>
            </a:br>
            <a:r>
              <a:rPr lang="en-US" smtClean="0">
                <a:latin typeface="Default Sans Serif"/>
                <a:ea typeface="Geneva"/>
              </a:rPr>
              <a:t/>
            </a:r>
            <a:br>
              <a:rPr lang="en-US" smtClean="0">
                <a:latin typeface="Default Sans Serif"/>
                <a:ea typeface="Geneva"/>
              </a:rPr>
            </a:br>
            <a:endParaRPr lang="en-US" smtClean="0">
              <a:latin typeface="Arial" pitchFamily="34" charset="0"/>
              <a:ea typeface="Geneva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5EF062-A828-482D-A005-4B16EBEB960F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Arial" pitchFamily="34" charset="0"/>
                <a:ea typeface="Geneva"/>
              </a:rPr>
              <a:t>TPD Liaison should instruct Chair to update Sponsor Ballot Cover Letter to indicate. </a:t>
            </a:r>
            <a:endParaRPr lang="en-US" smtClean="0">
              <a:latin typeface="Arial" pitchFamily="34" charset="0"/>
              <a:ea typeface="Geneva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818C2A-4395-4620-8A9E-57F150DFD10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8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  <a:ea typeface="Geneva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066721-08E8-4A2F-A24D-26BA5313680D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9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pitchFamily="34" charset="0"/>
                <a:ea typeface="Geneva"/>
              </a:rPr>
              <a:t>Sponsors should be made aware that if they are in year 7 for an amendment project and don’t think they will complete the amendment by year 10, they should take out a revision PAR and roll up the amendment into it.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87660-37D0-439D-8605-AFE02877D5C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ProCom</a:t>
            </a:r>
            <a:r>
              <a:rPr lang="en-US" dirty="0" smtClean="0"/>
              <a:t> meeting June</a:t>
            </a:r>
            <a:r>
              <a:rPr lang="en-US" baseline="0" dirty="0" smtClean="0"/>
              <a:t> 14, 2011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9901FE-1D28-4461-A7C7-9865C426EB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EE_TAG_BLU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822325"/>
            <a:ext cx="71628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1588" y="3962400"/>
            <a:ext cx="3919537" cy="17526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63B00-839B-471E-B234-8B2C05628A4A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0D44D-8B3E-46E0-871A-FA3BCF143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6735-D674-43AE-8EF2-EDA09F0B6C2E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6AD1E-DBD5-4B86-979B-7BF61D0D3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02982-7D9F-4D77-90DB-A1E4BEC2E820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0D407-9943-4D84-8F46-83E603117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6096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6275" y="200025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6775" y="200025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6775" y="413385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66750" y="59055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9055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95825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95825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6096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Historical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Slide_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EEE_TAG_WHIT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0121" y="1150964"/>
            <a:ext cx="79626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558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5731" y="3297303"/>
            <a:ext cx="6760391" cy="123444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rgbClr val="808080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Users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Slide_C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EEE_TAG_WHIT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4705" y="1155210"/>
            <a:ext cx="78486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508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5731" y="3297304"/>
            <a:ext cx="6760391" cy="123444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rgbClr val="808080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echnology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Slide_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EEE_TAG_WHIT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4088" y="1152144"/>
            <a:ext cx="7964424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508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5731" y="3297304"/>
            <a:ext cx="6760391" cy="123444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rgbClr val="808080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Clr>
                <a:schemeClr val="tx1">
                  <a:lumMod val="65000"/>
                  <a:lumOff val="35000"/>
                </a:schemeClr>
              </a:buClr>
              <a:defRPr/>
            </a:lvl2pPr>
            <a:lvl3pPr>
              <a:buClr>
                <a:schemeClr val="tx1">
                  <a:lumMod val="65000"/>
                  <a:lumOff val="35000"/>
                </a:schemeClr>
              </a:buClr>
              <a:defRPr/>
            </a:lvl3pPr>
            <a:lvl4pPr>
              <a:buClr>
                <a:schemeClr val="tx1">
                  <a:lumMod val="65000"/>
                  <a:lumOff val="35000"/>
                </a:schemeClr>
              </a:buClr>
              <a:defRPr/>
            </a:lvl4pPr>
            <a:lvl5pPr>
              <a:buClr>
                <a:schemeClr val="tx1">
                  <a:lumMod val="65000"/>
                  <a:lumOff val="35000"/>
                </a:schemeClr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1E791-1EBF-4EE9-930E-AB26D1F9A9F1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B3C4-9766-4675-914D-518E251AF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073F-7937-4549-B4FC-DE8471ED5ABA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0ED1E-4FA7-430F-8BC5-50B663E0A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6542-CC6A-4C44-8EFB-EADE35710210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A30C-1788-431C-B26A-038E74E13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F7A2B-8DBD-428C-9C26-146CD59C3238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1A88-C88C-429A-B751-0F331B27B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56A91-96A7-4814-89E4-2A3477B915A8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42F6A-A2F4-46B2-9A39-6353031E5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3032E-EECC-4F87-9C43-9FB2AEBB108E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CD5BD-8A83-4E33-83D9-B2F928240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A71BA-4AC4-45AC-BDF9-4D0FE5319373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3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A2D82-D2A5-438A-A3F6-784D16003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7E346-4A78-4212-985B-AFDB2B4C19DA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9EF92-3FF9-45E4-A845-C7F89D605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19200" y="6172200"/>
            <a:ext cx="3124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CE2077A-2F86-44FD-97A6-7FBE7BC4E8D0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533400" y="6172200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BBBB75D-083C-425A-8838-2D3DB7D9C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IEEE_TAG_BLUE.png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8001000" y="5924550"/>
            <a:ext cx="914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71" r:id="rId1"/>
    <p:sldLayoutId id="2147484960" r:id="rId2"/>
    <p:sldLayoutId id="2147484961" r:id="rId3"/>
    <p:sldLayoutId id="2147484962" r:id="rId4"/>
    <p:sldLayoutId id="2147484963" r:id="rId5"/>
    <p:sldLayoutId id="2147484964" r:id="rId6"/>
    <p:sldLayoutId id="2147484965" r:id="rId7"/>
    <p:sldLayoutId id="2147484966" r:id="rId8"/>
    <p:sldLayoutId id="2147484967" r:id="rId9"/>
    <p:sldLayoutId id="2147484968" r:id="rId10"/>
    <p:sldLayoutId id="2147484969" r:id="rId11"/>
    <p:sldLayoutId id="2147484970" r:id="rId12"/>
    <p:sldLayoutId id="2147484972" r:id="rId13"/>
    <p:sldLayoutId id="2147484973" r:id="rId14"/>
    <p:sldLayoutId id="2147484974" r:id="rId15"/>
    <p:sldLayoutId id="2147484975" r:id="rId16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80000"/>
        <a:buBlip>
          <a:blip r:embed="rId20"/>
        </a:buBlip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Char char="–"/>
        <a:defRPr sz="26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12" charset="2"/>
        <a:buChar char="§"/>
        <a:defRPr sz="22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 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19200" y="6172200"/>
            <a:ext cx="3124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58D7A41-1016-4205-8299-BBA567280E1C}" type="datetime1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533400" y="6172200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F8B9D96-0BD1-40C7-A4D2-320E0BF8D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4" name="Picture 7" descr="IEEE_TAG_BLUE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5924550"/>
            <a:ext cx="914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76" r:id="rId1"/>
    <p:sldLayoutId id="2147484977" r:id="rId2"/>
    <p:sldLayoutId id="2147484978" r:id="rId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Blip>
          <a:blip r:embed="rId7"/>
        </a:buBlip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6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-112" charset="2"/>
        <a:buChar char="§"/>
        <a:defRPr sz="22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9" descr="iStock_000004174686Medium"/>
          <p:cNvPicPr>
            <a:picLocks noChangeAspect="1" noChangeArrowheads="1"/>
          </p:cNvPicPr>
          <p:nvPr/>
        </p:nvPicPr>
        <p:blipFill>
          <a:blip r:embed="rId3"/>
          <a:srcRect t="-26" b="10631"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338456"/>
          </a:xfrm>
        </p:spPr>
        <p:txBody>
          <a:bodyPr/>
          <a:lstStyle/>
          <a:p>
            <a:pPr eaLnBrk="1" hangingPunct="1"/>
            <a:r>
              <a:rPr lang="en-US" dirty="0" smtClean="0"/>
              <a:t>Elimination of:</a:t>
            </a:r>
            <a:br>
              <a:rPr lang="en-US" dirty="0" smtClean="0"/>
            </a:br>
            <a:r>
              <a:rPr lang="en-US" sz="2800" dirty="0" smtClean="0"/>
              <a:t>- Reaffirmation &amp; Stabilization (pg 2)</a:t>
            </a:r>
            <a:br>
              <a:rPr lang="en-US" sz="2800" dirty="0" smtClean="0"/>
            </a:br>
            <a:r>
              <a:rPr lang="en-US" sz="2800" dirty="0" smtClean="0"/>
              <a:t>- Interpretations (pg 12)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b="0" dirty="0" smtClean="0">
                <a:solidFill>
                  <a:srgbClr val="FF0000"/>
                </a:solidFill>
              </a:rPr>
              <a:t>Effective 1 January 2012</a:t>
            </a:r>
          </a:p>
        </p:txBody>
      </p:sp>
      <p:sp>
        <p:nvSpPr>
          <p:cNvPr id="3076" name="Rectangle 28"/>
          <p:cNvSpPr>
            <a:spLocks noChangeArrowheads="1"/>
          </p:cNvSpPr>
          <p:nvPr/>
        </p:nvSpPr>
        <p:spPr bwMode="auto">
          <a:xfrm>
            <a:off x="533400" y="38862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American National Standards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sz="2400" dirty="0" smtClean="0"/>
              <a:t>An ANS can be revised prior to Year 10 if deemed appropriate</a:t>
            </a:r>
          </a:p>
          <a:p>
            <a:pPr>
              <a:buFontTx/>
              <a:buChar char="•"/>
            </a:pPr>
            <a:r>
              <a:rPr lang="en-US" sz="2400" dirty="0" smtClean="0"/>
              <a:t>Any IEEE standard that is currently an ANS will need to report to the administrator of the Standards Review Committee (</a:t>
            </a:r>
            <a:r>
              <a:rPr lang="en-US" sz="2400" dirty="0" err="1" smtClean="0"/>
              <a:t>RevCom</a:t>
            </a:r>
            <a:r>
              <a:rPr lang="en-US" sz="2400" dirty="0" smtClean="0"/>
              <a:t>) during Year 5 and explain whether a revision is in progress, or whether a revision is slated to be completed within the next 5 years</a:t>
            </a: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28047237-C012-4045-8B2C-7A0A3C6E980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10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Input from Implementers of a Standard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76618" y="1203278"/>
            <a:ext cx="7772400" cy="4114800"/>
          </a:xfrm>
        </p:spPr>
        <p:txBody>
          <a:bodyPr/>
          <a:lstStyle/>
          <a:p>
            <a:r>
              <a:rPr lang="en-US" sz="2000" dirty="0" smtClean="0"/>
              <a:t>Implementers can notify Sponsors or the IEEE if they believe a revision should occur prior to 10 years: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In the front matter of each standard, implementers are notified that they can contact the Secretary of the IEEE-SASB to submit issues/concerns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Implementers can contact the Sponsor directly online, or can contact a Staff Liaison who would be able to provide contact information or pass along the issues/concerns to Sponsors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Sponsors can revise, amend or withdraw their standards at any time prior to Year 10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An inaction on the Sponsor's part can be appealed to the IEEE-SA Standards Board where an appeal hearing can be performed</a:t>
            </a:r>
          </a:p>
          <a:p>
            <a:endParaRPr lang="en-US" sz="2000" dirty="0" smtClean="0"/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FD30BC48-41C7-45A8-94C7-03A929AA41BB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5914" y="2672368"/>
            <a:ext cx="731520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5087"/>
                </a:solidFill>
                <a:effectLst/>
              </a:rPr>
              <a:t>Elimination of</a:t>
            </a:r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5087"/>
                </a:solidFill>
              </a:rPr>
              <a:t> </a:t>
            </a:r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5087"/>
                </a:solidFill>
                <a:effectLst/>
              </a:rPr>
              <a:t>Interpretations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5087"/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52F84379-06F9-4846-BAF3-E0E882208D87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12</a:t>
            </a:fld>
            <a:endParaRPr lang="en-US" sz="1400" dirty="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Elimination of Interpretations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3140"/>
            <a:ext cx="7772400" cy="4512860"/>
          </a:xfrm>
        </p:spPr>
        <p:txBody>
          <a:bodyPr/>
          <a:lstStyle/>
          <a:p>
            <a:r>
              <a:rPr lang="en-US" sz="2400" dirty="0" smtClean="0"/>
              <a:t>The IEEE-SA Standards Board approved a proposal to eliminate issuing interpretations in June 2011</a:t>
            </a:r>
          </a:p>
          <a:p>
            <a:r>
              <a:rPr lang="en-US" sz="2400" dirty="0" smtClean="0"/>
              <a:t>Current practice: Interpretations should not constitute an alteration to the original standard</a:t>
            </a:r>
          </a:p>
          <a:p>
            <a:pPr lvl="1"/>
            <a:r>
              <a:rPr lang="en-US" sz="2400" dirty="0" smtClean="0"/>
              <a:t>At present, they are permitted to provide meaning to text that is ambiguous</a:t>
            </a:r>
          </a:p>
          <a:p>
            <a:endParaRPr lang="en-US" sz="2400" dirty="0" smtClean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4379-06F9-4846-BAF3-E0E882208D8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Myriad Pro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6096"/>
            <a:ext cx="7772400" cy="4503760"/>
          </a:xfrm>
        </p:spPr>
        <p:txBody>
          <a:bodyPr/>
          <a:lstStyle/>
          <a:p>
            <a:r>
              <a:rPr lang="en-US" dirty="0" smtClean="0"/>
              <a:t>Inefficient and a risk</a:t>
            </a:r>
          </a:p>
          <a:p>
            <a:pPr lvl="1"/>
            <a:r>
              <a:rPr lang="en-US" sz="2400" dirty="0" smtClean="0"/>
              <a:t>Interpretation responses made in an attempt to clarify ambiguous text to be derived from a process that does not inform all materially interested parties of the activity </a:t>
            </a:r>
          </a:p>
          <a:p>
            <a:pPr lvl="1"/>
            <a:r>
              <a:rPr lang="en-US" sz="2400" dirty="0" smtClean="0"/>
              <a:t>Does not require consensus to be achieved through the Sponsor balloting process</a:t>
            </a:r>
          </a:p>
          <a:p>
            <a:endParaRPr lang="en-US" dirty="0" smtClean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4379-06F9-4846-BAF3-E0E882208D8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Myriad Pro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297" y="1700981"/>
            <a:ext cx="7772400" cy="4114800"/>
          </a:xfrm>
        </p:spPr>
        <p:txBody>
          <a:bodyPr/>
          <a:lstStyle/>
          <a:p>
            <a:r>
              <a:rPr lang="en-US" dirty="0" smtClean="0"/>
              <a:t>More sensible to simply funnel comments on standards to Sponsors for handling</a:t>
            </a:r>
          </a:p>
          <a:p>
            <a:pPr lvl="1"/>
            <a:r>
              <a:rPr lang="en-US" sz="2400" dirty="0" smtClean="0"/>
              <a:t>Any document changes would appear in a revision amendment/corrigendum</a:t>
            </a:r>
          </a:p>
          <a:p>
            <a:pPr lvl="1"/>
            <a:r>
              <a:rPr lang="en-US" sz="2400" dirty="0" smtClean="0"/>
              <a:t>All require PARs – an open process &amp; consensus through balloting</a:t>
            </a:r>
          </a:p>
          <a:p>
            <a:r>
              <a:rPr lang="en-US" dirty="0" smtClean="0"/>
              <a:t>Therefore interpretations as discrete documents should be discontinued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4379-06F9-4846-BAF3-E0E882208D8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Myriad Pro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12710"/>
            <a:ext cx="8089710" cy="4114800"/>
          </a:xfrm>
        </p:spPr>
        <p:txBody>
          <a:bodyPr/>
          <a:lstStyle/>
          <a:p>
            <a:r>
              <a:rPr lang="en-US" dirty="0" smtClean="0"/>
              <a:t>Elimination of Interpretations</a:t>
            </a:r>
          </a:p>
          <a:p>
            <a:pPr lvl="1"/>
            <a:r>
              <a:rPr lang="en-US" sz="2400" dirty="0" smtClean="0"/>
              <a:t>In order to maintain ANSI accreditation, we are required to have an interpretations policy. </a:t>
            </a:r>
          </a:p>
          <a:p>
            <a:pPr lvl="2"/>
            <a:r>
              <a:rPr lang="en-US" dirty="0" smtClean="0"/>
              <a:t>Our interpretations policy can be that we do not supply Interpretations	</a:t>
            </a:r>
          </a:p>
          <a:p>
            <a:r>
              <a:rPr lang="en-US" dirty="0" smtClean="0"/>
              <a:t>Changes will be effective 1 January 2012</a:t>
            </a:r>
          </a:p>
          <a:p>
            <a:r>
              <a:rPr lang="en-US" dirty="0" smtClean="0"/>
              <a:t>Changes to Ops Man, </a:t>
            </a:r>
            <a:r>
              <a:rPr lang="en-US" dirty="0" err="1" smtClean="0"/>
              <a:t>ByLaws</a:t>
            </a:r>
            <a:r>
              <a:rPr lang="en-US" dirty="0" smtClean="0"/>
              <a:t>, etc</a:t>
            </a:r>
          </a:p>
          <a:p>
            <a:pPr lvl="1"/>
            <a:r>
              <a:rPr lang="en-US" dirty="0" smtClean="0"/>
              <a:t>“</a:t>
            </a:r>
            <a:r>
              <a:rPr lang="en-US" sz="2000" dirty="0" smtClean="0"/>
              <a:t>The IEEE does not offer interpretations of its standards”</a:t>
            </a: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4379-06F9-4846-BAF3-E0E882208D8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Myriad Pro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A1E791-1EBF-4EE9-930E-AB26D1F9A9F1}" type="datetime1">
              <a:rPr lang="en-US" smtClean="0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C7B3C4-9766-4675-914D-518E251AFC4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1269242" y="1624013"/>
            <a:ext cx="6503158" cy="4471987"/>
          </a:xfrm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r>
              <a:rPr lang="en-US" sz="2400" b="1" dirty="0" smtClean="0"/>
              <a:t>Joan Woolery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j.woolery@ieee.org</a:t>
            </a:r>
          </a:p>
          <a:p>
            <a:pPr lvl="1">
              <a:buNone/>
            </a:pPr>
            <a:r>
              <a:rPr lang="en-US" sz="2000" dirty="0" smtClean="0"/>
              <a:t>732-465-5893</a:t>
            </a:r>
          </a:p>
          <a:p>
            <a:pPr lvl="1">
              <a:buNone/>
            </a:pPr>
            <a:endParaRPr lang="en-US" sz="2000" dirty="0" smtClean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4379-06F9-4846-BAF3-E0E882208D8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Myriad Pro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2685" y="2672368"/>
            <a:ext cx="77091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5087"/>
                </a:solidFill>
                <a:effectLst/>
              </a:rPr>
              <a:t>Replacement of </a:t>
            </a:r>
          </a:p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5087"/>
                </a:solidFill>
                <a:effectLst/>
              </a:rPr>
              <a:t>Reaffirmation and Stabilization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5087"/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52F84379-06F9-4846-BAF3-E0E882208D87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</a:t>
            </a:fld>
            <a:endParaRPr lang="en-US" sz="1400" dirty="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Replacement of Reaffirmation/Stabilization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077200" cy="4876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2400" dirty="0" smtClean="0"/>
              <a:t>The IEEE-SA BOG and SASB approved the replacement of the reaffirmation and stabilization processes in June 2011. </a:t>
            </a:r>
          </a:p>
          <a:p>
            <a:pPr>
              <a:buFontTx/>
              <a:buChar char="•"/>
            </a:pPr>
            <a:r>
              <a:rPr lang="en-US" sz="2400" dirty="0" smtClean="0"/>
              <a:t>Changes will be reflected in the policies and procedures, effective 1 January 2012:</a:t>
            </a:r>
          </a:p>
          <a:p>
            <a:pPr lvl="1">
              <a:buFontTx/>
              <a:buChar char="•"/>
            </a:pPr>
            <a:r>
              <a:rPr lang="en-US" sz="2400" dirty="0" smtClean="0"/>
              <a:t> SASB Bylaws </a:t>
            </a:r>
          </a:p>
          <a:p>
            <a:pPr lvl="1">
              <a:buFontTx/>
              <a:buChar char="•"/>
            </a:pPr>
            <a:r>
              <a:rPr lang="en-US" sz="2400" dirty="0" smtClean="0"/>
              <a:t> SASB Operations Manual </a:t>
            </a:r>
          </a:p>
          <a:p>
            <a:pPr>
              <a:buFontTx/>
              <a:buChar char="•"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•"/>
            </a:pPr>
            <a:endParaRPr lang="en-US" sz="2000" dirty="0" smtClean="0"/>
          </a:p>
          <a:p>
            <a:pPr>
              <a:buFontTx/>
              <a:buChar char="•"/>
            </a:pPr>
            <a:endParaRPr lang="en-US" sz="2000" dirty="0" smtClean="0"/>
          </a:p>
          <a:p>
            <a:pPr lvl="1">
              <a:buFontTx/>
              <a:buChar char="•"/>
            </a:pPr>
            <a:endParaRPr lang="en-US" sz="2000" dirty="0" smtClean="0"/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52F84379-06F9-4846-BAF3-E0E882208D87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n-US" sz="1400" dirty="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544472"/>
            <a:ext cx="7772400" cy="4114800"/>
          </a:xfrm>
        </p:spPr>
        <p:txBody>
          <a:bodyPr/>
          <a:lstStyle/>
          <a:p>
            <a:r>
              <a:rPr lang="en-US" sz="2000" dirty="0" smtClean="0"/>
              <a:t>The IEEE-SASB determined that it was important to:</a:t>
            </a:r>
          </a:p>
          <a:p>
            <a:pPr lvl="1">
              <a:buFontTx/>
              <a:buChar char="•"/>
            </a:pPr>
            <a:r>
              <a:rPr lang="en-US" sz="1600" dirty="0" smtClean="0"/>
              <a:t>Have a process that permitted a standard to be revised when addressing comments during a reaffirmation so that IEEE standards will remain pertinent and of high technical value</a:t>
            </a:r>
          </a:p>
          <a:p>
            <a:pPr lvl="1">
              <a:buFontTx/>
              <a:buChar char="•"/>
            </a:pPr>
            <a:r>
              <a:rPr lang="en-US" sz="1600" dirty="0" smtClean="0"/>
              <a:t>Streamline/simplify the maintenance process to ensure that participants would comply with the policies and procedures of both IEEE and ANSI</a:t>
            </a:r>
          </a:p>
          <a:p>
            <a:pPr lvl="1">
              <a:buFontTx/>
              <a:buChar char="•"/>
            </a:pPr>
            <a:r>
              <a:rPr lang="en-US" sz="1600" dirty="0" smtClean="0"/>
              <a:t>Allow Sponsors and Working Groups additional time to review and complete a revision cycle</a:t>
            </a:r>
          </a:p>
          <a:p>
            <a:pPr lvl="1">
              <a:buFontTx/>
              <a:buChar char="•"/>
            </a:pPr>
            <a:r>
              <a:rPr lang="en-US" sz="1600" dirty="0" smtClean="0"/>
              <a:t>Enable Sponsors to focus on revisions of standards that require maintenance action, rather than a diffusion of Sponsor efforts to meet administrative requirements for reaffirmation or stabilization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360CC85F-F3FD-4F8B-9351-38F2BAF1CA6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4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(continued)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3914" y="1462585"/>
            <a:ext cx="7772400" cy="4114800"/>
          </a:xfrm>
        </p:spPr>
        <p:txBody>
          <a:bodyPr/>
          <a:lstStyle/>
          <a:p>
            <a:r>
              <a:rPr lang="en-US" sz="2400" dirty="0" smtClean="0"/>
              <a:t>Various options were considered and it was determined that the new process: </a:t>
            </a:r>
          </a:p>
          <a:p>
            <a:pPr lvl="1">
              <a:buFontTx/>
              <a:buChar char="•"/>
            </a:pPr>
            <a:r>
              <a:rPr lang="en-US" sz="2200" dirty="0" smtClean="0"/>
              <a:t>Was simplest and least taxing on volunteer resources</a:t>
            </a:r>
          </a:p>
          <a:p>
            <a:pPr lvl="1">
              <a:buFontTx/>
              <a:buChar char="•"/>
            </a:pPr>
            <a:r>
              <a:rPr lang="en-US" sz="2200" dirty="0" smtClean="0"/>
              <a:t>Allowed standards developers to concentrate on keeping IEEE standards relevant</a:t>
            </a:r>
          </a:p>
          <a:p>
            <a:pPr lvl="1">
              <a:buFontTx/>
              <a:buChar char="•"/>
            </a:pPr>
            <a:r>
              <a:rPr lang="en-US" sz="2200" dirty="0" smtClean="0"/>
              <a:t>Reduced IEEE’s legal risk associated with outdated standards by making needed revisions where warranted by the Sponsor, Working Group, and Sponsor Balloting Group</a:t>
            </a:r>
          </a:p>
          <a:p>
            <a:endParaRPr lang="en-US" dirty="0" smtClean="0"/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C082F90F-A26B-4F72-8ED5-7C60E852B1A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5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Changes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r>
              <a:rPr lang="en-US" sz="2000" dirty="0" smtClean="0"/>
              <a:t>Effective Jan 1, 2012</a:t>
            </a:r>
          </a:p>
          <a:p>
            <a:pPr lvl="1">
              <a:buFontTx/>
              <a:buChar char="•"/>
            </a:pPr>
            <a:r>
              <a:rPr lang="en-US" sz="1800" dirty="0" smtClean="0"/>
              <a:t>There will be no new reaffirmation or stabilization ballots</a:t>
            </a:r>
          </a:p>
          <a:p>
            <a:pPr lvl="1">
              <a:buFontTx/>
              <a:buChar char="•"/>
            </a:pPr>
            <a:r>
              <a:rPr lang="en-US" sz="1800" dirty="0" smtClean="0"/>
              <a:t>The only actions allowed by Sponsors will be: 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Revision 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Amendment/Corrigendum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Withdrawal</a:t>
            </a:r>
          </a:p>
          <a:p>
            <a:pPr lvl="1">
              <a:buFontTx/>
              <a:buChar char="•"/>
            </a:pPr>
            <a:r>
              <a:rPr lang="en-US" sz="1800" dirty="0" smtClean="0"/>
              <a:t>Standards will have a 10 year maintenance cycle (i.e., extended from 5 years to 10 years after the last date of approval or maintenance action)</a:t>
            </a:r>
          </a:p>
          <a:p>
            <a:pPr lvl="1">
              <a:buFontTx/>
              <a:buChar char="•"/>
            </a:pPr>
            <a:r>
              <a:rPr lang="en-US" sz="1800" dirty="0" smtClean="0"/>
              <a:t>The status for a standard will be either </a:t>
            </a:r>
            <a:r>
              <a:rPr lang="en-US" sz="1800" b="1" dirty="0" smtClean="0">
                <a:solidFill>
                  <a:srgbClr val="FF0000"/>
                </a:solidFill>
              </a:rPr>
              <a:t>active </a:t>
            </a:r>
            <a:r>
              <a:rPr lang="en-US" sz="1800" dirty="0" smtClean="0"/>
              <a:t>or </a:t>
            </a:r>
            <a:r>
              <a:rPr lang="en-US" sz="1800" b="1" dirty="0" smtClean="0">
                <a:solidFill>
                  <a:srgbClr val="FF0000"/>
                </a:solidFill>
              </a:rPr>
              <a:t>inactive</a:t>
            </a:r>
          </a:p>
          <a:p>
            <a:pPr lvl="1">
              <a:buFontTx/>
              <a:buChar char="•"/>
            </a:pPr>
            <a:r>
              <a:rPr lang="en-US" sz="1800" dirty="0" smtClean="0"/>
              <a:t>All standards must have a revision approved by the IEEE-SASB prior to the close of Year 10 in order to remain active</a:t>
            </a:r>
          </a:p>
          <a:p>
            <a:pPr lvl="1">
              <a:buFontTx/>
              <a:buChar char="•"/>
            </a:pPr>
            <a:r>
              <a:rPr lang="en-US" sz="1800" dirty="0" smtClean="0"/>
              <a:t>Any standard not approved as a revision will become inactive after Year 10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B5A7BA3C-4C29-44DD-828D-E0EB3047A215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6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Inactive Standards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58505" y="1544472"/>
            <a:ext cx="7772400" cy="4114800"/>
          </a:xfrm>
        </p:spPr>
        <p:txBody>
          <a:bodyPr/>
          <a:lstStyle/>
          <a:p>
            <a:r>
              <a:rPr lang="en-US" sz="2000" b="1" i="1" dirty="0" smtClean="0"/>
              <a:t>inactive-superseded:</a:t>
            </a:r>
            <a:r>
              <a:rPr lang="en-US" sz="2000" dirty="0" smtClean="0"/>
              <a:t> These standards have been replaced with a revised version of the standard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i="1" dirty="0" smtClean="0"/>
              <a:t>inactive-reserved:</a:t>
            </a:r>
            <a:r>
              <a:rPr lang="en-US" sz="2000" dirty="0" smtClean="0"/>
              <a:t> These standards are removed from active status through an administrative process for standards that have not undergone a revision process within 10 years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i="1" dirty="0" smtClean="0"/>
              <a:t>inactive-withdrawn</a:t>
            </a:r>
            <a:r>
              <a:rPr lang="en-US" sz="2000" dirty="0" smtClean="0"/>
              <a:t> </a:t>
            </a:r>
            <a:r>
              <a:rPr lang="en-US" sz="2000" i="1" dirty="0" smtClean="0"/>
              <a:t>(valid for standards categorized after 1 January 2012)</a:t>
            </a:r>
            <a:r>
              <a:rPr lang="en-US" sz="2000" b="1" i="1" dirty="0" smtClean="0"/>
              <a:t>:</a:t>
            </a:r>
            <a:r>
              <a:rPr lang="en-US" sz="2000" dirty="0" smtClean="0"/>
              <a:t> These standards have been removed from active status through a ballot where the standard is made inactive as a consensus decision of the balloting group</a:t>
            </a:r>
          </a:p>
          <a:p>
            <a:endParaRPr lang="en-US" dirty="0" smtClean="0"/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0448554E-2F64-414B-A1B6-037E5BE26123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517176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A revision ballot may result in:</a:t>
            </a:r>
          </a:p>
          <a:p>
            <a:pPr lvl="1">
              <a:buFontTx/>
              <a:buChar char="•"/>
              <a:defRPr/>
            </a:pPr>
            <a:r>
              <a:rPr lang="en-US" sz="1800" dirty="0" smtClean="0"/>
              <a:t>Changes to the standard </a:t>
            </a:r>
          </a:p>
          <a:p>
            <a:pPr lvl="1">
              <a:buFontTx/>
              <a:buChar char="•"/>
              <a:defRPr/>
            </a:pPr>
            <a:r>
              <a:rPr lang="en-US" sz="1800" dirty="0" smtClean="0"/>
              <a:t>Changes to only the references or bibliography </a:t>
            </a:r>
          </a:p>
          <a:p>
            <a:pPr lvl="1">
              <a:buFontTx/>
              <a:buChar char="•"/>
              <a:defRPr/>
            </a:pPr>
            <a:r>
              <a:rPr lang="en-US" sz="1800" dirty="0" smtClean="0"/>
              <a:t>No changes at all 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000" dirty="0" smtClean="0"/>
              <a:t>In the event that no changes are made, the standard will retain its designation (i.e., the year will not change). </a:t>
            </a:r>
          </a:p>
          <a:p>
            <a:pPr>
              <a:defRPr/>
            </a:pPr>
            <a:r>
              <a:rPr lang="en-US" sz="2000" dirty="0" smtClean="0"/>
              <a:t>The title page will reflect the fact that a maintenance action occurred but no changes were made. </a:t>
            </a:r>
          </a:p>
          <a:p>
            <a:pPr>
              <a:defRPr/>
            </a:pPr>
            <a:r>
              <a:rPr lang="en-US" sz="2000" kern="1200" dirty="0" smtClean="0">
                <a:latin typeface="Arial" charset="0"/>
                <a:ea typeface="Geneva" charset="-128"/>
                <a:cs typeface="Geneva"/>
              </a:rPr>
              <a:t>This will keep the standard active for another 10 years</a:t>
            </a:r>
            <a:r>
              <a:rPr lang="en-US" kern="1200" dirty="0" smtClean="0">
                <a:latin typeface="Arial" charset="0"/>
                <a:ea typeface="Geneva" charset="-128"/>
                <a:cs typeface="Geneva"/>
              </a:rPr>
              <a:t/>
            </a:r>
            <a:br>
              <a:rPr lang="en-US" kern="1200" dirty="0" smtClean="0">
                <a:latin typeface="Arial" charset="0"/>
                <a:ea typeface="Geneva" charset="-128"/>
                <a:cs typeface="Geneva"/>
              </a:rPr>
            </a:br>
            <a:r>
              <a:rPr lang="en-US" kern="1200" dirty="0" smtClean="0">
                <a:latin typeface="Arial" charset="0"/>
                <a:ea typeface="Geneva" charset="-128"/>
                <a:cs typeface="Geneva"/>
              </a:rPr>
              <a:t/>
            </a:r>
            <a:br>
              <a:rPr lang="en-US" kern="1200" dirty="0" smtClean="0">
                <a:latin typeface="Arial" charset="0"/>
                <a:ea typeface="Geneva" charset="-128"/>
                <a:cs typeface="Geneva"/>
              </a:rPr>
            </a:br>
            <a:endParaRPr lang="en-US" dirty="0" smtClean="0"/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C27885B5-7CBC-417E-B9DC-4DC8AA53AB0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8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Reaffirmation/Stabilization Transition Plan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077200" cy="4876800"/>
          </a:xfrm>
        </p:spPr>
        <p:txBody>
          <a:bodyPr/>
          <a:lstStyle/>
          <a:p>
            <a:pPr marL="457200" indent="-457200">
              <a:buFont typeface="Verdana" pitchFamily="34" charset="0"/>
              <a:buAutoNum type="alphaUcPeriod"/>
            </a:pPr>
            <a:r>
              <a:rPr lang="en-US" sz="2000" dirty="0" smtClean="0"/>
              <a:t>Standards reaffirmed/stabilized </a:t>
            </a:r>
            <a:r>
              <a:rPr lang="en-US" sz="2000" u="sng" dirty="0" smtClean="0">
                <a:solidFill>
                  <a:srgbClr val="FF0000"/>
                </a:solidFill>
              </a:rPr>
              <a:t>prior to 1 Jan 2012</a:t>
            </a:r>
            <a:r>
              <a:rPr lang="en-US" sz="2000" dirty="0" smtClean="0"/>
              <a:t> – use the </a:t>
            </a:r>
            <a:r>
              <a:rPr lang="en-US" sz="2000" u="sng" dirty="0" smtClean="0"/>
              <a:t>latest</a:t>
            </a:r>
            <a:r>
              <a:rPr lang="en-US" sz="2000" dirty="0" smtClean="0"/>
              <a:t> of the following dates: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By 31 December 2018 – 7 years after start of new program, or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10 years from initial approval, or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10 years from last maintenance action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 marL="457200" indent="-457200">
              <a:buFont typeface="Verdana" pitchFamily="34" charset="0"/>
              <a:buAutoNum type="alphaUcPeriod"/>
            </a:pPr>
            <a:r>
              <a:rPr lang="en-US" sz="2000" dirty="0" smtClean="0"/>
              <a:t>Reaffirmation/Stabilization </a:t>
            </a:r>
            <a:r>
              <a:rPr lang="en-US" sz="2000" u="sng" dirty="0" smtClean="0">
                <a:solidFill>
                  <a:srgbClr val="FF0000"/>
                </a:solidFill>
              </a:rPr>
              <a:t>in invitation/ballot on 1 Jan 2012</a:t>
            </a:r>
            <a:r>
              <a:rPr lang="en-US" sz="200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1 year to complete (by 31 Dec 2012)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If not completed by 31 Dec 2012, then item A applies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 marL="457200" indent="-457200">
              <a:buFont typeface="Verdana" pitchFamily="34" charset="0"/>
              <a:buAutoNum type="alphaUcPeriod"/>
            </a:pPr>
            <a:r>
              <a:rPr lang="en-US" sz="2000" dirty="0" smtClean="0"/>
              <a:t>No new reaffirmation/stabilization invitations permitted after 31 Dec 2011</a:t>
            </a:r>
          </a:p>
          <a:p>
            <a:pPr marL="457200" indent="-457200"/>
            <a:endParaRPr lang="en-US" sz="1800" dirty="0" smtClean="0"/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705850" y="6629400"/>
            <a:ext cx="438150" cy="228600"/>
          </a:xfrm>
          <a:prstGeom prst="rect">
            <a:avLst/>
          </a:prstGeom>
          <a:noFill/>
        </p:spPr>
        <p:txBody>
          <a:bodyPr/>
          <a:lstStyle/>
          <a:p>
            <a:fld id="{25808F0F-7EBF-4DB9-9F60-ECCBD0EF947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9</a:t>
            </a:fld>
            <a:endParaRPr lang="en-US" sz="1400" smtClean="0">
              <a:latin typeface="Myriad Pro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ieee_corporate_template_1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EEE_customSlides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ieee_corporate_template_1</Template>
  <TotalTime>6647</TotalTime>
  <Words>1002</Words>
  <Application>Microsoft Office PowerPoint</Application>
  <PresentationFormat>On-screen Show (4:3)</PresentationFormat>
  <Paragraphs>122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ieee_corporate_template_1</vt:lpstr>
      <vt:lpstr>IEEE_customSlides</vt:lpstr>
      <vt:lpstr>Elimination of: - Reaffirmation &amp; Stabilization (pg 2) - Interpretations (pg 12)  Effective 1 January 2012</vt:lpstr>
      <vt:lpstr>Slide 2</vt:lpstr>
      <vt:lpstr>Replacement of Reaffirmation/Stabilization</vt:lpstr>
      <vt:lpstr>Rationale </vt:lpstr>
      <vt:lpstr>Rationale (continued)</vt:lpstr>
      <vt:lpstr>                   Changes </vt:lpstr>
      <vt:lpstr>Categories of Inactive Standards</vt:lpstr>
      <vt:lpstr>Revisions</vt:lpstr>
      <vt:lpstr>Reaffirmation/Stabilization Transition Plan</vt:lpstr>
      <vt:lpstr>American National Standards</vt:lpstr>
      <vt:lpstr>Input from Implementers of a Standard </vt:lpstr>
      <vt:lpstr>Slide 12</vt:lpstr>
      <vt:lpstr>Elimination of Interpretations</vt:lpstr>
      <vt:lpstr>Rationale</vt:lpstr>
      <vt:lpstr>Solution</vt:lpstr>
      <vt:lpstr>Going Forward</vt:lpstr>
      <vt:lpstr>Questions? 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svogel</dc:creator>
  <cp:lastModifiedBy>Stan Krolikoski</cp:lastModifiedBy>
  <cp:revision>171</cp:revision>
  <dcterms:created xsi:type="dcterms:W3CDTF">2010-03-18T15:49:27Z</dcterms:created>
  <dcterms:modified xsi:type="dcterms:W3CDTF">2011-10-05T07:57:40Z</dcterms:modified>
</cp:coreProperties>
</file>