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00" r:id="rId2"/>
    <p:sldId id="295" r:id="rId3"/>
    <p:sldId id="301" r:id="rId4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44B7"/>
    <a:srgbClr val="263FA8"/>
    <a:srgbClr val="233A9B"/>
    <a:srgbClr val="003399"/>
    <a:srgbClr val="9900FF"/>
    <a:srgbClr val="FDFDFD"/>
    <a:srgbClr val="000099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60" autoAdjust="0"/>
  </p:normalViewPr>
  <p:slideViewPr>
    <p:cSldViewPr>
      <p:cViewPr varScale="1">
        <p:scale>
          <a:sx n="82" d="100"/>
          <a:sy n="82" d="100"/>
        </p:scale>
        <p:origin x="-80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dirty="0"/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endParaRPr lang="en-US" dirty="0"/>
          </a:p>
        </p:txBody>
      </p:sp>
      <p:sp>
        <p:nvSpPr>
          <p:cNvPr id="147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dirty="0"/>
          </a:p>
        </p:txBody>
      </p:sp>
      <p:sp>
        <p:nvSpPr>
          <p:cNvPr id="147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6413F7B3-11CF-4526-91DB-6FE7E9CF181E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endParaRPr lang="en-US" dirty="0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20725"/>
            <a:ext cx="4799012" cy="3598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6313" y="4560888"/>
            <a:ext cx="536257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dirty="0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EB9B7259-1E66-4B52-A6A9-EE94C14CCB48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2250" y="381000"/>
            <a:ext cx="196215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73405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6764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 flipV="1">
            <a:off x="533400" y="6400800"/>
            <a:ext cx="6746875" cy="6350"/>
          </a:xfrm>
          <a:prstGeom prst="line">
            <a:avLst/>
          </a:prstGeom>
          <a:noFill/>
          <a:ln w="50800">
            <a:solidFill>
              <a:srgbClr val="2944B7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1036" name="Picture 12" descr="ieeeblu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504113" y="6229350"/>
            <a:ext cx="1066800" cy="325438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3200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800">
          <a:solidFill>
            <a:srgbClr val="000099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400">
          <a:solidFill>
            <a:srgbClr val="00009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DASC Meeting</a:t>
            </a:r>
            <a:endParaRPr lang="en-US" dirty="0"/>
          </a:p>
        </p:txBody>
      </p:sp>
      <p:sp>
        <p:nvSpPr>
          <p:cNvPr id="19046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December 8, 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066800"/>
            <a:ext cx="8763000" cy="4114800"/>
          </a:xfrm>
        </p:spPr>
        <p:txBody>
          <a:bodyPr/>
          <a:lstStyle/>
          <a:p>
            <a:pPr lvl="0"/>
            <a:r>
              <a:rPr lang="en-US" sz="2000" dirty="0" smtClean="0"/>
              <a:t>Call to order </a:t>
            </a:r>
          </a:p>
          <a:p>
            <a:pPr lvl="0"/>
            <a:r>
              <a:rPr lang="en-US" sz="2000" dirty="0" smtClean="0"/>
              <a:t>Roll call</a:t>
            </a:r>
          </a:p>
          <a:p>
            <a:pPr lvl="0"/>
            <a:r>
              <a:rPr lang="en-US" sz="2000" dirty="0" smtClean="0"/>
              <a:t>Approval of agenda</a:t>
            </a:r>
          </a:p>
          <a:p>
            <a:pPr lvl="0"/>
            <a:r>
              <a:rPr lang="en-US" sz="2000" dirty="0" smtClean="0"/>
              <a:t>Approval of previous </a:t>
            </a:r>
            <a:r>
              <a:rPr lang="en-US" sz="2000" dirty="0" smtClean="0"/>
              <a:t>meeting minutes </a:t>
            </a:r>
            <a:endParaRPr lang="en-US" sz="2000" dirty="0" smtClean="0"/>
          </a:p>
          <a:p>
            <a:pPr lvl="0"/>
            <a:r>
              <a:rPr lang="en-US" sz="2000" dirty="0" smtClean="0"/>
              <a:t>AI review</a:t>
            </a:r>
          </a:p>
          <a:p>
            <a:pPr lvl="0"/>
            <a:r>
              <a:rPr lang="en-US" sz="2000" dirty="0" smtClean="0"/>
              <a:t>WG Updates</a:t>
            </a:r>
          </a:p>
          <a:p>
            <a:pPr lvl="0"/>
            <a:r>
              <a:rPr lang="en-US" sz="2000" dirty="0" smtClean="0"/>
              <a:t>DASC membership renewal reminder</a:t>
            </a:r>
          </a:p>
          <a:p>
            <a:pPr lvl="0"/>
            <a:r>
              <a:rPr lang="en-US" sz="2000" dirty="0" smtClean="0"/>
              <a:t>IBIS update</a:t>
            </a:r>
          </a:p>
          <a:p>
            <a:pPr lvl="0"/>
            <a:r>
              <a:rPr lang="en-US" sz="2000" dirty="0" smtClean="0"/>
              <a:t>Report from </a:t>
            </a:r>
            <a:r>
              <a:rPr lang="en-US" sz="2000" i="1" dirty="0" smtClean="0"/>
              <a:t>ad hoc</a:t>
            </a:r>
            <a:r>
              <a:rPr lang="en-US" sz="2000" dirty="0" smtClean="0"/>
              <a:t> subcommittee on Ballot Group Balance</a:t>
            </a:r>
          </a:p>
          <a:p>
            <a:pPr lvl="0"/>
            <a:r>
              <a:rPr lang="en-US" sz="2000" dirty="0" smtClean="0"/>
              <a:t>Report on meeting with JEITA</a:t>
            </a:r>
          </a:p>
          <a:p>
            <a:pPr lvl="0"/>
            <a:r>
              <a:rPr lang="en-US" sz="2000" dirty="0" smtClean="0"/>
              <a:t>AOB</a:t>
            </a:r>
          </a:p>
          <a:p>
            <a:pPr lvl="0"/>
            <a:r>
              <a:rPr lang="en-US" sz="2000" dirty="0" smtClean="0"/>
              <a:t>Second roll call</a:t>
            </a:r>
          </a:p>
          <a:p>
            <a:pPr lvl="0"/>
            <a:r>
              <a:rPr lang="en-US" sz="2000" dirty="0" smtClean="0"/>
              <a:t>Next meeting January 25, 2011</a:t>
            </a:r>
          </a:p>
          <a:p>
            <a:pPr lvl="0"/>
            <a:r>
              <a:rPr lang="en-US" sz="2000" dirty="0" smtClean="0"/>
              <a:t>Adjournment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Report </a:t>
            </a: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>Ad Hoc </a:t>
            </a:r>
            <a:r>
              <a:rPr lang="en-US" dirty="0" smtClean="0"/>
              <a:t>Subcommittee </a:t>
            </a:r>
            <a:br>
              <a:rPr lang="en-US" dirty="0" smtClean="0"/>
            </a:br>
            <a:r>
              <a:rPr lang="en-US" dirty="0" smtClean="0"/>
              <a:t>Ballot Group Balance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981200"/>
            <a:ext cx="7772400" cy="4114800"/>
          </a:xfrm>
        </p:spPr>
        <p:txBody>
          <a:bodyPr/>
          <a:lstStyle/>
          <a:p>
            <a:pPr lvl="0"/>
            <a:r>
              <a:rPr lang="en-US" sz="1800" dirty="0" smtClean="0"/>
              <a:t>Since the various DASC WGs have differing constituencies, the Chair of each WG will need to decide the interest categories for their WG’s Ballot Group</a:t>
            </a:r>
          </a:p>
          <a:p>
            <a:pPr lvl="0"/>
            <a:r>
              <a:rPr lang="en-US" sz="1800" dirty="0" smtClean="0"/>
              <a:t>The ad hoc committee will provide example sets of interest categories for both individual and entity-based WGs. </a:t>
            </a:r>
          </a:p>
          <a:p>
            <a:pPr lvl="0"/>
            <a:r>
              <a:rPr lang="en-US" sz="1800" dirty="0" smtClean="0"/>
              <a:t>If, during the Ballot Group formation, it is clear that one (or more) of the interest groups will become “oversubscribed”, i.e., contain more that 33% of the Ballot Group members, then this oversubscribed interest group(s) should be subdivided, and potential Ballotters be advised to reselect their interest category.</a:t>
            </a:r>
          </a:p>
          <a:p>
            <a:pPr lvl="0"/>
            <a:r>
              <a:rPr lang="en-US" sz="1800" dirty="0" smtClean="0"/>
              <a:t>If the WG chair had difficulty in forming or subdividing their WG’s interest category list, then he/she should consult with the DASC chair for help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6480</TotalTime>
  <Words>101</Words>
  <Application>Microsoft Office PowerPoint</Application>
  <PresentationFormat>On-screen Show (4:3)</PresentationFormat>
  <Paragraphs>22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Default Design</vt:lpstr>
      <vt:lpstr>DASC Meeting</vt:lpstr>
      <vt:lpstr>Agenda</vt:lpstr>
      <vt:lpstr>First Report  Ad Hoc Subcommittee  Ballot Group Balance</vt:lpstr>
    </vt:vector>
  </TitlesOfParts>
  <Company>IEEE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IEEE</dc:creator>
  <cp:lastModifiedBy>Stan Krolikoski</cp:lastModifiedBy>
  <cp:revision>344</cp:revision>
  <dcterms:created xsi:type="dcterms:W3CDTF">2001-05-17T13:58:32Z</dcterms:created>
  <dcterms:modified xsi:type="dcterms:W3CDTF">2011-12-08T18:27:32Z</dcterms:modified>
</cp:coreProperties>
</file>