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sldIdLst>
    <p:sldId id="341" r:id="rId2"/>
    <p:sldId id="336" r:id="rId3"/>
    <p:sldId id="338" r:id="rId4"/>
    <p:sldId id="339" r:id="rId5"/>
    <p:sldId id="377" r:id="rId6"/>
    <p:sldId id="378" r:id="rId7"/>
    <p:sldId id="379" r:id="rId8"/>
    <p:sldId id="380" r:id="rId9"/>
    <p:sldId id="376" r:id="rId10"/>
    <p:sldId id="381" r:id="rId11"/>
    <p:sldId id="382" r:id="rId12"/>
    <p:sldId id="383" r:id="rId13"/>
    <p:sldId id="384" r:id="rId14"/>
    <p:sldId id="372" r:id="rId15"/>
    <p:sldId id="371" r:id="rId16"/>
    <p:sldId id="370" r:id="rId17"/>
    <p:sldId id="368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65" r:id="rId28"/>
  </p:sldIdLst>
  <p:sldSz cx="13003213" cy="974725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5FF"/>
    <a:srgbClr val="727272"/>
    <a:srgbClr val="505050"/>
    <a:srgbClr val="414141"/>
    <a:srgbClr val="969696"/>
    <a:srgbClr val="1160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102"/>
      </p:cViewPr>
      <p:guideLst>
        <p:guide orient="horz" pos="3070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charset="0"/>
              </a:defRPr>
            </a:lvl1pPr>
          </a:lstStyle>
          <a:p>
            <a:fld id="{2A1B8C71-B1AF-4FF5-B5C9-4CDEC71F56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B8C71-B1AF-4FF5-B5C9-4CDEC71F56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4645025" y="4572000"/>
          <a:ext cx="7823200" cy="4610100"/>
        </p:xfrm>
        <a:graphic>
          <a:graphicData uri="http://schemas.openxmlformats.org/presentationml/2006/ole">
            <p:oleObj spid="_x0000_s4130" name="Clip" r:id="rId3" imgW="19888789" imgH="11720179" progId="">
              <p:embed/>
            </p:oleObj>
          </a:graphicData>
        </a:graphic>
      </p:graphicFrame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5715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2819400"/>
            <a:ext cx="11107738" cy="2895600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0"/>
            <a:ext cx="4953000" cy="1828800"/>
          </a:xfrm>
        </p:spPr>
        <p:txBody>
          <a:bodyPr anchor="b"/>
          <a:lstStyle>
            <a:lvl1pPr marL="0" indent="0">
              <a:lnSpc>
                <a:spcPct val="80000"/>
              </a:lnSpc>
              <a:buFont typeface="Webdings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1642725" y="22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GB" sz="2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87713-70E8-40E2-BD9A-E257E1E889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350" y="1016000"/>
            <a:ext cx="2762250" cy="767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16000"/>
            <a:ext cx="8134350" cy="767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E81FA-510B-448C-997E-1415E12BC1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3764C-D2A5-452F-A186-6D66E4E1CF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655CD3-D971-4D89-BAE8-3FFA41C51B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38400"/>
            <a:ext cx="5448300" cy="62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438400"/>
            <a:ext cx="5448300" cy="62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1CE4F9-C29C-42B2-8E58-B59BDA2CA1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9056FA-F99F-40DF-98C9-A363CB96B4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66CFC1-8F8F-4BA9-B49F-2DBDBADBFE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7DC952-E9E1-49C4-BFEB-9622364237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71D61B-05AA-4C1B-BE96-08C2051449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A8FB3-D7A3-43F6-BE59-6F7C7AE8BF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381000"/>
            <a:ext cx="120269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8700" y="8420100"/>
            <a:ext cx="1115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0"/>
            <a:ext cx="998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0" tIns="65000" rIns="130000" bIns="6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38400"/>
            <a:ext cx="1104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0" tIns="65000" rIns="130000" bIns="6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1642725" y="365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GB" sz="2400">
              <a:latin typeface="Times" pitchFamily="18" charset="0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5325" y="9020175"/>
            <a:ext cx="41163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4038" y="9020175"/>
            <a:ext cx="2706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475846EE-A2CB-4532-8E0A-F0BFA7E0783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2pPr>
      <a:lvl3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3pPr>
      <a:lvl4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4pPr>
      <a:lvl5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5pPr>
      <a:lvl6pPr marL="4572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6pPr>
      <a:lvl7pPr marL="9144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7pPr>
      <a:lvl8pPr marL="13716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8pPr>
      <a:lvl9pPr marL="18288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9pPr>
    </p:titleStyle>
    <p:bodyStyle>
      <a:lvl1pPr marL="487363" indent="-487363" algn="l" defTabSz="1300163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90000"/>
        <a:buFont typeface="Webdings" pitchFamily="18" charset="2"/>
        <a:buChar char="4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6400" algn="l" defTabSz="1300163" rtl="0" fontAlgn="base">
        <a:lnSpc>
          <a:spcPct val="90000"/>
        </a:lnSpc>
        <a:spcBef>
          <a:spcPct val="30000"/>
        </a:spcBef>
        <a:spcAft>
          <a:spcPct val="0"/>
        </a:spcAft>
        <a:buSzPct val="90000"/>
        <a:buFont typeface="Webdings" pitchFamily="18" charset="2"/>
        <a:buChar char="4"/>
        <a:defRPr sz="3000">
          <a:solidFill>
            <a:schemeClr val="tx1"/>
          </a:solidFill>
          <a:latin typeface="+mn-lt"/>
        </a:defRPr>
      </a:lvl2pPr>
      <a:lvl3pPr marL="1571625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87563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4pPr>
      <a:lvl5pPr marL="2603500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5pPr>
      <a:lvl6pPr marL="3060700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6pPr>
      <a:lvl7pPr marL="3517900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7pPr>
      <a:lvl8pPr marL="3975100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8pPr>
      <a:lvl9pPr marL="4432300" indent="-325438" algn="l" defTabSz="1300163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ex.com/" TargetMode="External"/><Relationship Id="rId13" Type="http://schemas.openxmlformats.org/officeDocument/2006/relationships/hyperlink" Target="http://www.iec.ch/dyn/www/f?p=103:65:0::::FSP_ORG_ID,FSP_LANG_ID:3227,25" TargetMode="External"/><Relationship Id="rId18" Type="http://schemas.openxmlformats.org/officeDocument/2006/relationships/hyperlink" Target="http://www.iec.ch/dyn/www/f?p=103:47:0::::FSP_ORG_ID,FSP_LANG_ID:3261,25" TargetMode="External"/><Relationship Id="rId3" Type="http://schemas.openxmlformats.org/officeDocument/2006/relationships/notesSlide" Target="../notesSlides/notesSlide16.xml"/><Relationship Id="rId21" Type="http://schemas.openxmlformats.org/officeDocument/2006/relationships/hyperlink" Target="http://www.iec.ch/dyn/www/f?p=103:48:::::FSP_ORG_ID,FSP_LANG_ID:3228,25#2" TargetMode="External"/><Relationship Id="rId7" Type="http://schemas.openxmlformats.org/officeDocument/2006/relationships/hyperlink" Target="http://www.iecq.org/" TargetMode="External"/><Relationship Id="rId12" Type="http://schemas.openxmlformats.org/officeDocument/2006/relationships/hyperlink" Target="http://www.iec.ch/dyn/www/f?p=103:47:0::::FSP_ORG_ID,FSP_LANG_ID:3228,25" TargetMode="External"/><Relationship Id="rId17" Type="http://schemas.openxmlformats.org/officeDocument/2006/relationships/hyperlink" Target="http://www.iec.ch/dyn/www/f?p=103:67:0::::FSP_ORG_ID,FSP_LANG_ID:,25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iec.ch/about/locations/iec-co/" TargetMode="External"/><Relationship Id="rId20" Type="http://schemas.openxmlformats.org/officeDocument/2006/relationships/hyperlink" Target="http://www.iec.ch/dyn/www/f?p=103:48:::::FSP_ORG_ID,FSP_LANG_ID:3228,25#3" TargetMode="Externa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.iec.ch/dyn/www/f?p=103:48:::::FSP_ORG_ID,FSP_LANG_ID:3228,25#4" TargetMode="External"/><Relationship Id="rId11" Type="http://schemas.openxmlformats.org/officeDocument/2006/relationships/hyperlink" Target="http://www.iec.ch/dyn/www/f?p=103:64:0::::FSP_ORG_ID,FSP_LANG_ID:3261,25" TargetMode="External"/><Relationship Id="rId5" Type="http://schemas.openxmlformats.org/officeDocument/2006/relationships/image" Target="../media/image10.gif"/><Relationship Id="rId15" Type="http://schemas.openxmlformats.org/officeDocument/2006/relationships/hyperlink" Target="http://www.iec.ch/dyn/www/f?p=103:47:0::::FSP_ORG_ID,FSP_LANG_ID:3255,25" TargetMode="External"/><Relationship Id="rId10" Type="http://schemas.openxmlformats.org/officeDocument/2006/relationships/hyperlink" Target="http://www.iec.ch/dyn/www/f?p=103:89:102566506521347::::FSP_ORG_ID,FSP_LANG_ID:3250,25" TargetMode="External"/><Relationship Id="rId19" Type="http://schemas.openxmlformats.org/officeDocument/2006/relationships/hyperlink" Target="http://www.iec.ch/dyn/www/f?p=103:47:0::::FSP_ORG_ID,FSP_LANG_ID:3250,25" TargetMode="External"/><Relationship Id="rId4" Type="http://schemas.openxmlformats.org/officeDocument/2006/relationships/oleObject" Target="../embeddings/oleObject16.bin"/><Relationship Id="rId9" Type="http://schemas.openxmlformats.org/officeDocument/2006/relationships/hyperlink" Target="http://www.iecee.org/" TargetMode="External"/><Relationship Id="rId14" Type="http://schemas.openxmlformats.org/officeDocument/2006/relationships/hyperlink" Target="http://www.iec.ch/dyn/www/f?p=103:47:0::::FSP_ORG_ID,FSP_LANG_ID:3254,25" TargetMode="External"/><Relationship Id="rId22" Type="http://schemas.openxmlformats.org/officeDocument/2006/relationships/hyperlink" Target="http://www.iec.ch/dyn/www/f?p=103:62:0::::FSP_ORG_ID,FSP_LANG_ID:,2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ebstore.iec.ch/webstore/webstore.nsf/artnum/045147!opendocument" TargetMode="External"/><Relationship Id="rId13" Type="http://schemas.openxmlformats.org/officeDocument/2006/relationships/hyperlink" Target="http://webstore.iec.ch/webstore/webstore.nsf/artnum/025429!opendocument" TargetMode="External"/><Relationship Id="rId18" Type="http://schemas.openxmlformats.org/officeDocument/2006/relationships/hyperlink" Target="http://webstore.iec.ch/webstore/webstore.nsf/artnum/038552!opendocument" TargetMode="External"/><Relationship Id="rId3" Type="http://schemas.openxmlformats.org/officeDocument/2006/relationships/hyperlink" Target="http://webstore.iec.ch/webstore/webstore.nsf/artnum/036860!opendocument" TargetMode="External"/><Relationship Id="rId21" Type="http://schemas.openxmlformats.org/officeDocument/2006/relationships/hyperlink" Target="http://webstore.iec.ch/webstore/webstore.nsf/artnum/038549!opendocument" TargetMode="External"/><Relationship Id="rId7" Type="http://schemas.openxmlformats.org/officeDocument/2006/relationships/hyperlink" Target="http://webstore.iec.ch/webstore/webstore.nsf/artnum/025885!opendocument" TargetMode="External"/><Relationship Id="rId12" Type="http://schemas.openxmlformats.org/officeDocument/2006/relationships/hyperlink" Target="http://webstore.iec.ch/webstore/webstore.nsf/artnum/025403!opendocument" TargetMode="External"/><Relationship Id="rId17" Type="http://schemas.openxmlformats.org/officeDocument/2006/relationships/hyperlink" Target="http://webstore.iec.ch/webstore/webstore.nsf/artnum/034440!opendocument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://webstore.iec.ch/webstore/webstore.nsf/artnum/031558!opendocument" TargetMode="External"/><Relationship Id="rId20" Type="http://schemas.openxmlformats.org/officeDocument/2006/relationships/hyperlink" Target="http://webstore.iec.ch/webstore/webstore.nsf/artnum/038550!opendocu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store.iec.ch/webstore/webstore.nsf/artnum/025884!opendocument" TargetMode="External"/><Relationship Id="rId11" Type="http://schemas.openxmlformats.org/officeDocument/2006/relationships/hyperlink" Target="http://webstore.iec.ch/webstore/webstore.nsf/artnum/033438!opendocument" TargetMode="External"/><Relationship Id="rId24" Type="http://schemas.openxmlformats.org/officeDocument/2006/relationships/hyperlink" Target="http://webstore.iec.ch/webstore/webstore.nsf/artnum/038548!opendocument" TargetMode="External"/><Relationship Id="rId5" Type="http://schemas.openxmlformats.org/officeDocument/2006/relationships/hyperlink" Target="http://webstore.iec.ch/webstore/webstore.nsf/artnum/033179!opendocument" TargetMode="External"/><Relationship Id="rId15" Type="http://schemas.openxmlformats.org/officeDocument/2006/relationships/hyperlink" Target="http://webstore.iec.ch/webstore/webstore.nsf/artnum/029517!opendocument" TargetMode="External"/><Relationship Id="rId23" Type="http://schemas.openxmlformats.org/officeDocument/2006/relationships/hyperlink" Target="http://webstore.iec.ch/webstore/webstore.nsf/artnum/045146!opendocument" TargetMode="External"/><Relationship Id="rId10" Type="http://schemas.openxmlformats.org/officeDocument/2006/relationships/hyperlink" Target="http://webstore.iec.ch/webstore/webstore.nsf/artnum/043608!opendocument" TargetMode="External"/><Relationship Id="rId19" Type="http://schemas.openxmlformats.org/officeDocument/2006/relationships/hyperlink" Target="http://webstore.iec.ch/webstore/webstore.nsf/artnum/038551!opendocument" TargetMode="External"/><Relationship Id="rId4" Type="http://schemas.openxmlformats.org/officeDocument/2006/relationships/hyperlink" Target="http://webstore.iec.ch/webstore/webstore.nsf/artnum/027893!opendocument" TargetMode="External"/><Relationship Id="rId9" Type="http://schemas.openxmlformats.org/officeDocument/2006/relationships/hyperlink" Target="http://webstore.iec.ch/webstore/webstore.nsf/artnum/043609!opendocument" TargetMode="External"/><Relationship Id="rId14" Type="http://schemas.openxmlformats.org/officeDocument/2006/relationships/hyperlink" Target="http://webstore.iec.ch/webstore/webstore.nsf/artnum/026971!opendocument" TargetMode="External"/><Relationship Id="rId22" Type="http://schemas.openxmlformats.org/officeDocument/2006/relationships/hyperlink" Target="http://webstore.iec.ch/webstore/webstore.nsf/artnum/038553!opendocumen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c.ch/dyn/www/f?p=103:7:0::::FSP_ORG_ID,FSP_LANG_ID:1288,2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16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3" y="35020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C952-E9E1-49C4-BFEB-96223642377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IEC charter embraces all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electrotechnologies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electronics,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electromagnetics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electroacoustics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multimedia, telecommunication,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energy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and distribution, as well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associated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disciplines such as terminology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symbols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electromagnetic compatibility,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 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performance, dependability, design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development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safety and the environment.</a:t>
            </a:r>
            <a:endParaRPr lang="fr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28354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 is related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28575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International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Standardization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International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Telecommunications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Union.</a:t>
            </a:r>
          </a:p>
          <a:p>
            <a:pPr>
              <a:buNone/>
            </a:pPr>
            <a:endParaRPr lang="en-US" dirty="0"/>
          </a:p>
          <a:p>
            <a:pPr indent="-1905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 duplication of standards coverage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standards bodies</a:t>
            </a:r>
            <a:endParaRPr lang="fr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29378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006" y="3289449"/>
            <a:ext cx="1546607" cy="13681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1006" y="5953745"/>
            <a:ext cx="1512168" cy="15121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IEC‘s objectives are 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requirements of the global market efficiently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primacy and maximum world-wide use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standards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conformity assessment schemes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improve the quality of products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services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covered by its standards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conditions for the interoperability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complex systems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the efficiency of industrial processes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improvement of human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and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protection of the environment.</a:t>
            </a:r>
            <a:endParaRPr lang="fr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30402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IEC's international standards facilitate world trade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removing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barriers to trade, leading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markets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economic growth.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simply, a component or system manufactured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 standards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manufactured in country A can be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sold 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in countries B through to Z.</a:t>
            </a:r>
            <a:endParaRPr lang="fr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31426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4246F-FFE3-458A-8C4C-916EDB96A2FE}" type="slidenum">
              <a:rPr lang="en-GB"/>
              <a:pPr/>
              <a:t>14</a:t>
            </a:fld>
            <a:endParaRPr lang="en-GB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3134" y="985193"/>
            <a:ext cx="9982200" cy="1295400"/>
          </a:xfrm>
        </p:spPr>
        <p:txBody>
          <a:bodyPr/>
          <a:lstStyle/>
          <a:p>
            <a:r>
              <a:rPr lang="en-GB" dirty="0" smtClean="0"/>
              <a:t>Membership</a:t>
            </a:r>
            <a:endParaRPr lang="fr-CH" dirty="0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15044" name="Clip" r:id="rId4" imgW="6612903" imgH="1514772" progId="">
              <p:embed/>
            </p:oleObj>
          </a:graphicData>
        </a:graphic>
      </p:graphicFrame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graphicFrame>
        <p:nvGraphicFramePr>
          <p:cNvPr id="58" name="Content Placeholder 57"/>
          <p:cNvGraphicFramePr>
            <a:graphicFrameLocks noGrp="1"/>
          </p:cNvGraphicFramePr>
          <p:nvPr>
            <p:ph idx="1"/>
          </p:nvPr>
        </p:nvGraphicFramePr>
        <p:xfrm>
          <a:off x="20886" y="1959610"/>
          <a:ext cx="3168352" cy="593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Egypt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Webpage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Albania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Estonia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evs.ee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Algeria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sesko.fi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ute-fr.com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Australia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dke.de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Bahrain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elot.gr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Belarus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mszt.hu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Iceland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stadlar.is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Bosnia &amp; Herzegovina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bis.org.in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Brazil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Indonesia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bsn.or.id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inec.ir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Iraq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nsai.ie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Israel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sii.org.il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ceiweb.it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jisc.go.jp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jism.gov.jo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Cyprus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memst.kz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Czech Republic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Kenya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kebs.org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ds.dk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0" name="Content Placeholder 57"/>
          <p:cNvGraphicFramePr>
            <a:graphicFrameLocks/>
          </p:cNvGraphicFramePr>
          <p:nvPr/>
        </p:nvGraphicFramePr>
        <p:xfrm>
          <a:off x="3261246" y="1959610"/>
          <a:ext cx="3168352" cy="587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Egypt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Webpage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Egypt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evs.ee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Estonia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evs.ee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sesko.fi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sesko.fi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ute-fr.com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ute-fr.com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dke.de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dke.de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elot.gr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elot.gr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mszt.hu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mszt.hu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stadlar.is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Iceland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stadlar.is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bis.org.in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bis.org.in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bsn.or.id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Indonesia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bsn.or.id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inec.ir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inec.ir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Iraq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nsai.ie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nsai.ie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sii.org.il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Israel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sii.org.il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ceiweb.it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ceiweb.it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jisc.go.jp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jisc.go.jp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jism.gov.jo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jism.gov.jo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memst.kz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memst.kz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kebs.org </a:t>
                      </a:r>
                    </a:p>
                  </a:txBody>
                  <a:tcPr marL="9525" marR="9525" marT="9525" marB="0" anchor="b"/>
                </a:tc>
              </a:tr>
              <a:tr h="56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Kenya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kebs.org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ds.dk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1" name="Content Placeholder 57"/>
          <p:cNvGraphicFramePr>
            <a:graphicFrameLocks/>
          </p:cNvGraphicFramePr>
          <p:nvPr/>
        </p:nvGraphicFramePr>
        <p:xfrm>
          <a:off x="6501606" y="1959610"/>
          <a:ext cx="3168352" cy="710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Egypt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Webpage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Korea, Republic of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kats.go.kr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evs.ee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Latvia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lvs.lv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sesko.fi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Libyan Arab Jamahiriya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lncsm.org.ly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ute-fr.com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Lithuania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lsd.lt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Luxembourg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ilnas.lu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dke.de </a:t>
                      </a:r>
                    </a:p>
                  </a:txBody>
                  <a:tcPr marL="9525" marR="9525" marT="9525" marB="0" anchor="b"/>
                </a:tc>
              </a:tr>
              <a:tr h="607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Malaysia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standardsmalaysia.gov.my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elot.gr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msa.org.mt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mszt.hu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Mexico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economia.gob.mx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stadlar.is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Montenegro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isme.me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bis.org.in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Morocco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snima.ma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bsn.or.id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nen.nl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inec.ir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Zealand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standards.co.nz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sononline-ng.org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nsai.ie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Norway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nek.no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sii.org.il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ceiweb.it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psqca.com.pk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jisc.go.jp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Philippines, Rep. of the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bps.dti.gov.ph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jism.gov.jo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pkn.pl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memst.kz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ipq.pt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kebs.org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Qatar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ds.dk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2" name="Content Placeholder 57"/>
          <p:cNvGraphicFramePr>
            <a:graphicFrameLocks/>
          </p:cNvGraphicFramePr>
          <p:nvPr/>
        </p:nvGraphicFramePr>
        <p:xfrm>
          <a:off x="9741966" y="1959610"/>
          <a:ext cx="3168352" cy="749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Egypt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Webpage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Romania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asro.ro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evs.ee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Russian Federation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gost.ru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Saudi Arabia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saso.org.sa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sesko.fi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iss.rs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ute-fr.com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Singapore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spring.gov.sg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Slovakia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sutn.gov.sk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dke.de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Slovenia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sist.si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elot.gr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Africa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sabs.co.za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mszt.hu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aenor.es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stadlar.is </a:t>
                      </a:r>
                    </a:p>
                  </a:txBody>
                  <a:tcPr marL="9525" marR="9525" marT="9525" marB="0" anchor="b"/>
                </a:tc>
              </a:tr>
              <a:tr h="44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Lanka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nsf.ac.lk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bis.org.in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Sweden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elstandard.se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bsn.or.id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Switzerland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electrosuisse.ch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inec.ir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Thailand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tisi.go.th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Former Yugoslav Rep. of Macedonia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nsai.ie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Tunisia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Associate 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sii.org.il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tse.org.tr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ceiweb.it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Ukraine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dssu.gov.ua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jisc.go.jp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Arab Emirates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jism.gov.jo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Kingdom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bsigroup.com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memst.kz </a:t>
                      </a:r>
                    </a:p>
                  </a:txBody>
                  <a:tcPr marL="9525" marR="9525" marT="9525" marB="0" anchor="b"/>
                </a:tc>
              </a:tr>
              <a:tr h="386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States of America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ansi.org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kebs.org </a:t>
                      </a:r>
                    </a:p>
                  </a:txBody>
                  <a:tcPr marL="9525" marR="9525" marT="9525" marB="0" anchor="b"/>
                </a:tc>
              </a:tr>
              <a:tr h="25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Associate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ds.dk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494B8F-9511-4567-B28D-0B56600479B4}" type="slidenum">
              <a:rPr lang="en-GB"/>
              <a:pPr/>
              <a:t>15</a:t>
            </a:fld>
            <a:endParaRPr lang="en-GB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IEC </a:t>
            </a:r>
            <a:r>
              <a:rPr lang="en-GB" dirty="0" smtClean="0"/>
              <a:t>Operation</a:t>
            </a:r>
            <a:endParaRPr lang="fr-CH" dirty="0"/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14020" name="Clip" r:id="rId4" imgW="6612903" imgH="1514772" progId="">
              <p:embed/>
            </p:oleObj>
          </a:graphicData>
        </a:graphic>
      </p:graphicFrame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grpSp>
        <p:nvGrpSpPr>
          <p:cNvPr id="214022" name="Group 6"/>
          <p:cNvGrpSpPr>
            <a:grpSpLocks/>
          </p:cNvGrpSpPr>
          <p:nvPr/>
        </p:nvGrpSpPr>
        <p:grpSpPr bwMode="auto">
          <a:xfrm>
            <a:off x="1733550" y="2608263"/>
            <a:ext cx="10072688" cy="6551612"/>
            <a:chOff x="1092" y="1643"/>
            <a:chExt cx="6345" cy="4127"/>
          </a:xfrm>
        </p:grpSpPr>
        <p:sp>
          <p:nvSpPr>
            <p:cNvPr id="214023" name="Line 7"/>
            <p:cNvSpPr>
              <a:spLocks noChangeShapeType="1"/>
            </p:cNvSpPr>
            <p:nvPr/>
          </p:nvSpPr>
          <p:spPr bwMode="auto">
            <a:xfrm>
              <a:off x="1104" y="2067"/>
              <a:ext cx="0" cy="2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 flipH="1">
              <a:off x="1092" y="2077"/>
              <a:ext cx="75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5" name="AutoShape 9"/>
            <p:cNvSpPr>
              <a:spLocks noChangeArrowheads="1"/>
            </p:cNvSpPr>
            <p:nvPr/>
          </p:nvSpPr>
          <p:spPr bwMode="auto">
            <a:xfrm>
              <a:off x="3659" y="2659"/>
              <a:ext cx="1702" cy="389"/>
            </a:xfrm>
            <a:prstGeom prst="actionButtonBlank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45" tIns="63195" rIns="128645" bIns="63195">
              <a:spAutoFit/>
            </a:bodyPr>
            <a:lstStyle/>
            <a:p>
              <a:pPr defTabSz="1082675"/>
              <a:r>
                <a:rPr lang="en-GB" sz="2800" b="1">
                  <a:solidFill>
                    <a:srgbClr val="6E6E6E"/>
                  </a:solidFill>
                </a:rPr>
                <a:t>Requirements</a:t>
              </a:r>
              <a:endParaRPr lang="en-GB" b="1">
                <a:solidFill>
                  <a:srgbClr val="6E6E6E"/>
                </a:solidFill>
              </a:endParaRPr>
            </a:p>
          </p:txBody>
        </p:sp>
        <p:sp>
          <p:nvSpPr>
            <p:cNvPr id="214026" name="AutoShape 10"/>
            <p:cNvSpPr>
              <a:spLocks noChangeArrowheads="1"/>
            </p:cNvSpPr>
            <p:nvPr/>
          </p:nvSpPr>
          <p:spPr bwMode="auto">
            <a:xfrm>
              <a:off x="3622" y="3911"/>
              <a:ext cx="1769" cy="389"/>
            </a:xfrm>
            <a:prstGeom prst="actionButtonBlank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>
              <a:spAutoFit/>
            </a:bodyPr>
            <a:lstStyle/>
            <a:p>
              <a:pPr defTabSz="1082675"/>
              <a:r>
                <a:rPr lang="en-GB" sz="2800" b="1">
                  <a:solidFill>
                    <a:srgbClr val="6E6E6E"/>
                  </a:solidFill>
                </a:rPr>
                <a:t>Work     items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214027" name="AutoShape 11"/>
            <p:cNvSpPr>
              <a:spLocks noChangeArrowheads="1"/>
            </p:cNvSpPr>
            <p:nvPr/>
          </p:nvSpPr>
          <p:spPr bwMode="auto">
            <a:xfrm>
              <a:off x="3009" y="5223"/>
              <a:ext cx="2511" cy="389"/>
            </a:xfrm>
            <a:prstGeom prst="actionButtonBlank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>
              <a:spAutoFit/>
            </a:bodyPr>
            <a:lstStyle/>
            <a:p>
              <a:pPr defTabSz="1082675"/>
              <a:r>
                <a:rPr lang="en-GB" sz="2800" b="1">
                  <a:solidFill>
                    <a:srgbClr val="6E6E6E"/>
                  </a:solidFill>
                </a:rPr>
                <a:t>Standards   output</a:t>
              </a:r>
              <a:endParaRPr lang="en-GB" b="1"/>
            </a:p>
          </p:txBody>
        </p:sp>
        <p:sp>
          <p:nvSpPr>
            <p:cNvPr id="214028" name="AutoShape 12"/>
            <p:cNvSpPr>
              <a:spLocks noChangeArrowheads="1"/>
            </p:cNvSpPr>
            <p:nvPr/>
          </p:nvSpPr>
          <p:spPr bwMode="auto">
            <a:xfrm>
              <a:off x="1175" y="3082"/>
              <a:ext cx="1488" cy="696"/>
            </a:xfrm>
            <a:prstGeom prst="actionButtonBlank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>
              <a:spAutoFit/>
            </a:bodyPr>
            <a:lstStyle/>
            <a:p>
              <a:pPr algn="l" defTabSz="1082675"/>
              <a:r>
                <a:rPr lang="en-GB" sz="2800" b="1">
                  <a:solidFill>
                    <a:srgbClr val="6E6E6E"/>
                  </a:solidFill>
                </a:rPr>
                <a:t>Expert resources</a:t>
              </a:r>
              <a:endParaRPr lang="en-GB" b="1"/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>
              <a:off x="4482" y="5145"/>
              <a:ext cx="0" cy="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0" name="AutoShape 14"/>
            <p:cNvSpPr>
              <a:spLocks noChangeArrowheads="1"/>
            </p:cNvSpPr>
            <p:nvPr/>
          </p:nvSpPr>
          <p:spPr bwMode="auto">
            <a:xfrm>
              <a:off x="3113" y="4392"/>
              <a:ext cx="2894" cy="818"/>
            </a:xfrm>
            <a:prstGeom prst="actionButtonBlank">
              <a:avLst/>
            </a:prstGeom>
            <a:solidFill>
              <a:srgbClr val="57AB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/>
            <a:lstStyle/>
            <a:p>
              <a:pPr marL="487363" indent="-487363" defTabSz="1082675">
                <a:spcBef>
                  <a:spcPct val="20000"/>
                </a:spcBef>
              </a:pPr>
              <a:r>
                <a:rPr lang="en-GB" sz="3100" b="1" dirty="0">
                  <a:solidFill>
                    <a:schemeClr val="bg1"/>
                  </a:solidFill>
                </a:rPr>
                <a:t>Technical committees</a:t>
              </a:r>
              <a:endParaRPr lang="en-GB" b="1" dirty="0">
                <a:solidFill>
                  <a:schemeClr val="bg1"/>
                </a:solidFill>
              </a:endParaRPr>
            </a:p>
            <a:p>
              <a:pPr marL="487363" indent="-487363" defTabSz="1082675">
                <a:spcBef>
                  <a:spcPct val="20000"/>
                </a:spcBef>
              </a:pPr>
              <a:r>
                <a:rPr lang="en-GB" sz="2600" b="1" dirty="0" smtClean="0">
                  <a:solidFill>
                    <a:schemeClr val="bg1"/>
                  </a:solidFill>
                </a:rPr>
                <a:t>~175</a:t>
              </a:r>
              <a:endParaRPr lang="en-GB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>
              <a:off x="4482" y="3778"/>
              <a:ext cx="0" cy="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2" name="AutoShape 16"/>
            <p:cNvSpPr>
              <a:spLocks noChangeArrowheads="1"/>
            </p:cNvSpPr>
            <p:nvPr/>
          </p:nvSpPr>
          <p:spPr bwMode="auto">
            <a:xfrm>
              <a:off x="3160" y="3117"/>
              <a:ext cx="2808" cy="783"/>
            </a:xfrm>
            <a:prstGeom prst="actionButtonBlank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/>
            <a:lstStyle/>
            <a:p>
              <a:pPr marL="487363" indent="-487363" defTabSz="1082675">
                <a:spcBef>
                  <a:spcPct val="20000"/>
                </a:spcBef>
              </a:pPr>
              <a:endParaRPr lang="en-GB" sz="900" b="1">
                <a:solidFill>
                  <a:schemeClr val="bg1"/>
                </a:solidFill>
              </a:endParaRPr>
            </a:p>
            <a:p>
              <a:pPr marL="487363" indent="-487363" defTabSz="1082675">
                <a:spcBef>
                  <a:spcPct val="20000"/>
                </a:spcBef>
              </a:pPr>
              <a:r>
                <a:rPr lang="en-GB" sz="3100" b="1">
                  <a:solidFill>
                    <a:schemeClr val="bg1"/>
                  </a:solidFill>
                </a:rPr>
                <a:t>National Committees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14033" name="Line 17"/>
            <p:cNvSpPr>
              <a:spLocks noChangeShapeType="1"/>
            </p:cNvSpPr>
            <p:nvPr/>
          </p:nvSpPr>
          <p:spPr bwMode="auto">
            <a:xfrm>
              <a:off x="3539" y="2504"/>
              <a:ext cx="0" cy="6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4" name="Line 18"/>
            <p:cNvSpPr>
              <a:spLocks noChangeShapeType="1"/>
            </p:cNvSpPr>
            <p:nvPr/>
          </p:nvSpPr>
          <p:spPr bwMode="auto">
            <a:xfrm>
              <a:off x="5519" y="2504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5" name="AutoShape 19"/>
            <p:cNvSpPr>
              <a:spLocks noChangeArrowheads="1"/>
            </p:cNvSpPr>
            <p:nvPr/>
          </p:nvSpPr>
          <p:spPr bwMode="auto">
            <a:xfrm>
              <a:off x="1529" y="1643"/>
              <a:ext cx="5908" cy="982"/>
            </a:xfrm>
            <a:prstGeom prst="actionButtonBlank">
              <a:avLst/>
            </a:prstGeom>
            <a:solidFill>
              <a:srgbClr val="000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/>
            <a:lstStyle/>
            <a:p>
              <a:pPr defTabSz="1300163"/>
              <a:r>
                <a:rPr lang="en-GB" sz="3100" b="1">
                  <a:solidFill>
                    <a:schemeClr val="bg1"/>
                  </a:solidFill>
                </a:rPr>
                <a:t>National level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14036" name="AutoShape 20"/>
            <p:cNvSpPr>
              <a:spLocks noChangeArrowheads="1"/>
            </p:cNvSpPr>
            <p:nvPr/>
          </p:nvSpPr>
          <p:spPr bwMode="auto">
            <a:xfrm>
              <a:off x="1587" y="2145"/>
              <a:ext cx="1104" cy="423"/>
            </a:xfrm>
            <a:prstGeom prst="actionButtonBlank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/>
            <a:lstStyle/>
            <a:p>
              <a:pPr marL="487363" indent="-487363" defTabSz="1082675">
                <a:spcBef>
                  <a:spcPct val="20000"/>
                </a:spcBef>
              </a:pPr>
              <a:r>
                <a:rPr lang="en-GB" sz="2600" b="1">
                  <a:solidFill>
                    <a:schemeClr val="bg1"/>
                  </a:solidFill>
                </a:rPr>
                <a:t>Industry</a:t>
              </a:r>
            </a:p>
          </p:txBody>
        </p:sp>
        <p:sp>
          <p:nvSpPr>
            <p:cNvPr id="214037" name="AutoShape 21"/>
            <p:cNvSpPr>
              <a:spLocks noChangeArrowheads="1"/>
            </p:cNvSpPr>
            <p:nvPr/>
          </p:nvSpPr>
          <p:spPr bwMode="auto">
            <a:xfrm>
              <a:off x="2696" y="2145"/>
              <a:ext cx="1425" cy="423"/>
            </a:xfrm>
            <a:prstGeom prst="actionButtonBlank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63195" rIns="0" bIns="63195"/>
            <a:lstStyle/>
            <a:p>
              <a:pPr marL="487363" indent="-487363" defTabSz="1082675">
                <a:spcBef>
                  <a:spcPct val="20000"/>
                </a:spcBef>
              </a:pPr>
              <a:r>
                <a:rPr lang="en-GB" sz="2600" b="1">
                  <a:solidFill>
                    <a:schemeClr val="bg1"/>
                  </a:solidFill>
                </a:rPr>
                <a:t>Government</a:t>
              </a:r>
            </a:p>
          </p:txBody>
        </p:sp>
        <p:sp>
          <p:nvSpPr>
            <p:cNvPr id="214038" name="AutoShape 22"/>
            <p:cNvSpPr>
              <a:spLocks noChangeArrowheads="1"/>
            </p:cNvSpPr>
            <p:nvPr/>
          </p:nvSpPr>
          <p:spPr bwMode="auto">
            <a:xfrm>
              <a:off x="4121" y="2145"/>
              <a:ext cx="1214" cy="423"/>
            </a:xfrm>
            <a:prstGeom prst="actionButtonBlank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/>
            <a:lstStyle/>
            <a:p>
              <a:pPr marL="487363" indent="-487363" defTabSz="1082675">
                <a:spcBef>
                  <a:spcPct val="20000"/>
                </a:spcBef>
              </a:pPr>
              <a:r>
                <a:rPr lang="en-GB" sz="2600" b="1">
                  <a:solidFill>
                    <a:schemeClr val="bg1"/>
                  </a:solidFill>
                </a:rPr>
                <a:t>Academia</a:t>
              </a:r>
            </a:p>
          </p:txBody>
        </p:sp>
        <p:sp>
          <p:nvSpPr>
            <p:cNvPr id="214039" name="AutoShape 23"/>
            <p:cNvSpPr>
              <a:spLocks noChangeArrowheads="1"/>
            </p:cNvSpPr>
            <p:nvPr/>
          </p:nvSpPr>
          <p:spPr bwMode="auto">
            <a:xfrm>
              <a:off x="5334" y="2145"/>
              <a:ext cx="1419" cy="423"/>
            </a:xfrm>
            <a:prstGeom prst="actionButtonBlank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63195" rIns="0" bIns="63195"/>
            <a:lstStyle/>
            <a:p>
              <a:pPr marL="487363" indent="-487363" defTabSz="1082675">
                <a:spcBef>
                  <a:spcPct val="20000"/>
                </a:spcBef>
              </a:pPr>
              <a:r>
                <a:rPr lang="en-GB" sz="2600" b="1">
                  <a:solidFill>
                    <a:schemeClr val="bg1"/>
                  </a:solidFill>
                </a:rPr>
                <a:t>User groups</a:t>
              </a:r>
            </a:p>
          </p:txBody>
        </p:sp>
        <p:sp>
          <p:nvSpPr>
            <p:cNvPr id="214040" name="AutoShape 24"/>
            <p:cNvSpPr>
              <a:spLocks noChangeArrowheads="1"/>
            </p:cNvSpPr>
            <p:nvPr/>
          </p:nvSpPr>
          <p:spPr bwMode="auto">
            <a:xfrm>
              <a:off x="6757" y="2145"/>
              <a:ext cx="605" cy="423"/>
            </a:xfrm>
            <a:prstGeom prst="actionButtonBlank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28645" tIns="63195" rIns="128645" bIns="63195"/>
            <a:lstStyle/>
            <a:p>
              <a:pPr marL="487363" indent="-487363" defTabSz="1082675">
                <a:spcBef>
                  <a:spcPct val="20000"/>
                </a:spcBef>
              </a:pPr>
              <a:r>
                <a:rPr lang="en-GB" sz="2600" b="1">
                  <a:solidFill>
                    <a:schemeClr val="bg1"/>
                  </a:solidFill>
                </a:rPr>
                <a:t>etc.</a:t>
              </a:r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 flipH="1">
              <a:off x="1092" y="4818"/>
              <a:ext cx="20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952C0-4C95-4ED0-8487-1553BA69BA81}" type="slidenum">
              <a:rPr lang="en-GB"/>
              <a:pPr/>
              <a:t>16</a:t>
            </a:fld>
            <a:endParaRPr lang="en-GB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Organization </a:t>
            </a:r>
            <a:r>
              <a:rPr lang="en-GB" dirty="0" smtClean="0"/>
              <a:t>Chart</a:t>
            </a:r>
            <a:endParaRPr lang="fr-CH" dirty="0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12996" name="Clip" r:id="rId4" imgW="6612903" imgH="1514772" progId="">
              <p:embed/>
            </p:oleObj>
          </a:graphicData>
        </a:graphic>
      </p:graphicFrame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213019" name="Rectangle 27"/>
          <p:cNvSpPr>
            <a:spLocks noChangeArrowheads="1"/>
          </p:cNvSpPr>
          <p:nvPr/>
        </p:nvSpPr>
        <p:spPr bwMode="auto">
          <a:xfrm>
            <a:off x="0" y="0"/>
            <a:ext cx="13003213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Organigramme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 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 </a:t>
            </a:r>
            <a:r>
              <a:rPr kumimoji="0" lang="en-US" sz="28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13018" name="Group 26"/>
          <p:cNvGrpSpPr>
            <a:grpSpLocks/>
          </p:cNvGrpSpPr>
          <p:nvPr/>
        </p:nvGrpSpPr>
        <p:grpSpPr bwMode="auto">
          <a:xfrm>
            <a:off x="2397150" y="1993305"/>
            <a:ext cx="8096250" cy="9382125"/>
            <a:chOff x="18" y="-1114"/>
            <a:chExt cx="3400" cy="3940"/>
          </a:xfrm>
        </p:grpSpPr>
        <p:pic>
          <p:nvPicPr>
            <p:cNvPr id="213020" name="Picture 28" descr="http://www.iec.ch/img/iec_organigramm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" y="-1114"/>
              <a:ext cx="3312" cy="2880"/>
            </a:xfrm>
            <a:prstGeom prst="rect">
              <a:avLst/>
            </a:prstGeom>
            <a:noFill/>
          </p:spPr>
        </p:pic>
        <p:sp>
          <p:nvSpPr>
            <p:cNvPr id="213037" name="Rectangle 45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186" y="2604"/>
              <a:ext cx="828" cy="222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6" name="Rectangle 44">
              <a:hlinkClick r:id="rId7"/>
            </p:cNvPr>
            <p:cNvSpPr>
              <a:spLocks noChangeArrowheads="1"/>
            </p:cNvSpPr>
            <p:nvPr/>
          </p:nvSpPr>
          <p:spPr bwMode="auto">
            <a:xfrm>
              <a:off x="2460" y="2610"/>
              <a:ext cx="828" cy="21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5" name="Rectangle 43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2454" y="2334"/>
              <a:ext cx="834" cy="22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4" name="Rectangle 42">
              <a:hlinkClick r:id="rId9"/>
            </p:cNvPr>
            <p:cNvSpPr>
              <a:spLocks noChangeArrowheads="1"/>
            </p:cNvSpPr>
            <p:nvPr/>
          </p:nvSpPr>
          <p:spPr bwMode="auto">
            <a:xfrm>
              <a:off x="2454" y="2082"/>
              <a:ext cx="828" cy="21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3" name="Rectangle 41">
              <a:hlinkClick r:id="rId10"/>
            </p:cNvPr>
            <p:cNvSpPr>
              <a:spLocks noChangeArrowheads="1"/>
            </p:cNvSpPr>
            <p:nvPr/>
          </p:nvSpPr>
          <p:spPr bwMode="auto">
            <a:xfrm>
              <a:off x="2460" y="1794"/>
              <a:ext cx="822" cy="222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2" name="Rectangle 40">
              <a:hlinkClick r:id="rId11"/>
            </p:cNvPr>
            <p:cNvSpPr>
              <a:spLocks noChangeArrowheads="1"/>
            </p:cNvSpPr>
            <p:nvPr/>
          </p:nvSpPr>
          <p:spPr bwMode="auto">
            <a:xfrm>
              <a:off x="1326" y="1806"/>
              <a:ext cx="828" cy="21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1" name="Rectangle 39">
              <a:hlinkClick r:id="rId12"/>
            </p:cNvPr>
            <p:cNvSpPr>
              <a:spLocks noChangeArrowheads="1"/>
            </p:cNvSpPr>
            <p:nvPr/>
          </p:nvSpPr>
          <p:spPr bwMode="auto">
            <a:xfrm>
              <a:off x="18" y="1008"/>
              <a:ext cx="936" cy="70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0" name="Rectangle 38">
              <a:hlinkClick r:id="rId13"/>
            </p:cNvPr>
            <p:cNvSpPr>
              <a:spLocks noChangeArrowheads="1"/>
            </p:cNvSpPr>
            <p:nvPr/>
          </p:nvSpPr>
          <p:spPr bwMode="auto">
            <a:xfrm>
              <a:off x="750" y="48"/>
              <a:ext cx="1782" cy="282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9" name="Rectangle 37">
              <a:hlinkClick r:id="rId14"/>
            </p:cNvPr>
            <p:cNvSpPr>
              <a:spLocks noChangeArrowheads="1"/>
            </p:cNvSpPr>
            <p:nvPr/>
          </p:nvSpPr>
          <p:spPr bwMode="auto">
            <a:xfrm>
              <a:off x="810" y="354"/>
              <a:ext cx="1656" cy="1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8" name="Rectangle 36">
              <a:hlinkClick r:id="rId15"/>
            </p:cNvPr>
            <p:cNvSpPr>
              <a:spLocks noChangeArrowheads="1"/>
            </p:cNvSpPr>
            <p:nvPr/>
          </p:nvSpPr>
          <p:spPr bwMode="auto">
            <a:xfrm>
              <a:off x="858" y="528"/>
              <a:ext cx="1560" cy="3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7" name="Rectangle 35">
              <a:hlinkClick r:id="rId16"/>
            </p:cNvPr>
            <p:cNvSpPr>
              <a:spLocks noChangeArrowheads="1"/>
            </p:cNvSpPr>
            <p:nvPr/>
          </p:nvSpPr>
          <p:spPr bwMode="auto">
            <a:xfrm>
              <a:off x="2634" y="540"/>
              <a:ext cx="636" cy="324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6" name="Rectangle 34">
              <a:hlinkClick r:id="rId17"/>
            </p:cNvPr>
            <p:cNvSpPr>
              <a:spLocks noChangeArrowheads="1"/>
            </p:cNvSpPr>
            <p:nvPr/>
          </p:nvSpPr>
          <p:spPr bwMode="auto">
            <a:xfrm>
              <a:off x="42" y="540"/>
              <a:ext cx="624" cy="324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5" name="Rectangle 33">
              <a:hlinkClick r:id="rId18"/>
            </p:cNvPr>
            <p:cNvSpPr>
              <a:spLocks noChangeArrowheads="1"/>
            </p:cNvSpPr>
            <p:nvPr/>
          </p:nvSpPr>
          <p:spPr bwMode="auto">
            <a:xfrm>
              <a:off x="1152" y="1008"/>
              <a:ext cx="936" cy="70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4" name="Rectangle 32">
              <a:hlinkClick r:id="rId19"/>
            </p:cNvPr>
            <p:cNvSpPr>
              <a:spLocks noChangeArrowheads="1"/>
            </p:cNvSpPr>
            <p:nvPr/>
          </p:nvSpPr>
          <p:spPr bwMode="auto">
            <a:xfrm>
              <a:off x="2286" y="1002"/>
              <a:ext cx="942" cy="7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3" name="Rectangle 31">
              <a:hlinkClick r:id="rId20"/>
            </p:cNvPr>
            <p:cNvSpPr>
              <a:spLocks noChangeArrowheads="1"/>
            </p:cNvSpPr>
            <p:nvPr/>
          </p:nvSpPr>
          <p:spPr bwMode="auto">
            <a:xfrm>
              <a:off x="186" y="2346"/>
              <a:ext cx="834" cy="21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2" name="Rectangle 30">
              <a:hlinkClick r:id="rId21"/>
            </p:cNvPr>
            <p:cNvSpPr>
              <a:spLocks noChangeArrowheads="1"/>
            </p:cNvSpPr>
            <p:nvPr/>
          </p:nvSpPr>
          <p:spPr bwMode="auto">
            <a:xfrm>
              <a:off x="192" y="2076"/>
              <a:ext cx="822" cy="21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21" name="Rectangle 29">
              <a:hlinkClick r:id="rId22"/>
            </p:cNvPr>
            <p:cNvSpPr>
              <a:spLocks noChangeArrowheads="1"/>
            </p:cNvSpPr>
            <p:nvPr/>
          </p:nvSpPr>
          <p:spPr bwMode="auto">
            <a:xfrm>
              <a:off x="186" y="1806"/>
              <a:ext cx="834" cy="21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549CA-51BD-46AC-A89E-6098250A9D21}" type="slidenum">
              <a:rPr lang="en-GB"/>
              <a:pPr/>
              <a:t>17</a:t>
            </a:fld>
            <a:endParaRPr lang="en-GB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fr-CH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Electrotechnology a growing part of world trade, underpinned by international standards</a:t>
            </a:r>
          </a:p>
          <a:p>
            <a:r>
              <a:rPr lang="en-US"/>
              <a:t>IEC standards and services offer </a:t>
            </a:r>
          </a:p>
          <a:p>
            <a:pPr lvl="1"/>
            <a:r>
              <a:rPr lang="en-US"/>
              <a:t>market access</a:t>
            </a:r>
          </a:p>
          <a:p>
            <a:pPr lvl="1"/>
            <a:r>
              <a:rPr lang="en-US"/>
              <a:t>global awareness</a:t>
            </a:r>
          </a:p>
          <a:p>
            <a:pPr lvl="1"/>
            <a:r>
              <a:rPr lang="en-US"/>
              <a:t>technology transfer</a:t>
            </a:r>
          </a:p>
          <a:p>
            <a:pPr lvl="1"/>
            <a:r>
              <a:rPr lang="en-US"/>
              <a:t>business efficiency</a:t>
            </a:r>
          </a:p>
          <a:p>
            <a:pPr>
              <a:spcBef>
                <a:spcPct val="100000"/>
              </a:spcBef>
              <a:buFont typeface="Webdings" pitchFamily="18" charset="2"/>
              <a:buNone/>
            </a:pPr>
            <a:r>
              <a:rPr lang="en-US">
                <a:latin typeface="Arial Black" pitchFamily="34" charset="0"/>
              </a:rPr>
              <a:t>Participation means real benefits</a:t>
            </a:r>
            <a:endParaRPr lang="fr-CH">
              <a:latin typeface="Arial Black" pitchFamily="34" charset="0"/>
            </a:endParaRPr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10948" name="Clip" r:id="rId4" imgW="6612903" imgH="1514772" progId="">
              <p:embed/>
            </p:oleObj>
          </a:graphicData>
        </a:graphic>
      </p:graphicFrame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8FE1F-5B91-436B-BE38-D3A98BE3235C}" type="slidenum">
              <a:rPr lang="en-GB"/>
              <a:pPr/>
              <a:t>18</a:t>
            </a:fld>
            <a:endParaRPr lang="en-GB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10438" y="0"/>
            <a:ext cx="5262562" cy="1330325"/>
            <a:chOff x="4605" y="0"/>
            <a:chExt cx="3315" cy="838"/>
          </a:xfrm>
        </p:grpSpPr>
        <p:sp>
          <p:nvSpPr>
            <p:cNvPr id="180228" name="Rectangle 4"/>
            <p:cNvSpPr>
              <a:spLocks noChangeArrowheads="1"/>
            </p:cNvSpPr>
            <p:nvPr/>
          </p:nvSpPr>
          <p:spPr bwMode="auto">
            <a:xfrm>
              <a:off x="5686" y="0"/>
              <a:ext cx="2234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4605" y="331"/>
              <a:ext cx="3315" cy="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7531100" y="2976563"/>
          <a:ext cx="2605088" cy="596900"/>
        </p:xfrm>
        <a:graphic>
          <a:graphicData uri="http://schemas.openxmlformats.org/presentationml/2006/ole">
            <p:oleObj spid="_x0000_s269314" name="Clip" r:id="rId4" imgW="6612903" imgH="1514772" progId="">
              <p:embed/>
            </p:oleObj>
          </a:graphicData>
        </a:graphic>
      </p:graphicFrame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148013" y="2967038"/>
            <a:ext cx="6981825" cy="6000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REVIEW</a:t>
            </a:r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7531100" y="3741738"/>
          <a:ext cx="2605088" cy="596900"/>
        </p:xfrm>
        <a:graphic>
          <a:graphicData uri="http://schemas.openxmlformats.org/presentationml/2006/ole">
            <p:oleObj spid="_x0000_s269315" name="Clip" r:id="rId5" imgW="6612903" imgH="1514772" progId="">
              <p:embed/>
            </p:oleObj>
          </a:graphicData>
        </a:graphic>
      </p:graphicFrame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3200400" y="3886200"/>
            <a:ext cx="6981825" cy="6000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latin typeface="Arial Narrow" pitchFamily="34" charset="0"/>
              </a:rPr>
              <a:t>DASC &amp; IEC AGREEMENTS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&amp; IEC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5022" y="2353345"/>
            <a:ext cx="468052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IEC recognized by WTO</a:t>
            </a:r>
          </a:p>
          <a:p>
            <a:r>
              <a:rPr lang="en-US" dirty="0" smtClean="0"/>
              <a:t>IEEE-SA’s Policy on the WTO’s Technical Barriers to Trade similar to IEC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Impartiality and Consensus</a:t>
            </a:r>
          </a:p>
          <a:p>
            <a:pPr lvl="1"/>
            <a:r>
              <a:rPr lang="en-US" dirty="0" smtClean="0"/>
              <a:t>Effectiveness and Relevance</a:t>
            </a:r>
          </a:p>
          <a:p>
            <a:pPr lvl="1"/>
            <a:r>
              <a:rPr lang="en-US" dirty="0" smtClean="0"/>
              <a:t>Coherence</a:t>
            </a:r>
          </a:p>
          <a:p>
            <a:pPr lvl="1"/>
            <a:r>
              <a:rPr lang="en-US" dirty="0" smtClean="0"/>
              <a:t>Development Dimension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www.iec.ch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6CFC1-8F8F-4BA9-B49F-2DBDBADBFED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 descr="ieee-sa-policy-on-the-WTO-TBT_10J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7" y="210048"/>
            <a:ext cx="6933655" cy="8972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819400"/>
            <a:ext cx="11090275" cy="2895600"/>
          </a:xfrm>
        </p:spPr>
        <p:txBody>
          <a:bodyPr/>
          <a:lstStyle/>
          <a:p>
            <a:r>
              <a:rPr lang="en-US" dirty="0"/>
              <a:t>INTRODUCTION TO THE IEC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IEEE Computer Society (CS) Design Automation Standards Committee (DASC) Meeting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6858000"/>
            <a:ext cx="5334000" cy="1828800"/>
          </a:xfrm>
        </p:spPr>
        <p:txBody>
          <a:bodyPr/>
          <a:lstStyle/>
          <a:p>
            <a:r>
              <a:rPr lang="en-US" dirty="0" smtClean="0"/>
              <a:t>Dennis Brophy</a:t>
            </a:r>
            <a:endParaRPr lang="en-US" dirty="0"/>
          </a:p>
          <a:p>
            <a:r>
              <a:rPr lang="en-US" dirty="0" smtClean="0"/>
              <a:t>Co-</a:t>
            </a:r>
            <a:r>
              <a:rPr lang="en-US" dirty="0" err="1" smtClean="0"/>
              <a:t>Convenor</a:t>
            </a:r>
            <a:r>
              <a:rPr lang="en-US" dirty="0" smtClean="0"/>
              <a:t> IEC </a:t>
            </a:r>
            <a:r>
              <a:rPr lang="en-US" dirty="0"/>
              <a:t>TC </a:t>
            </a:r>
            <a:r>
              <a:rPr lang="en-US" dirty="0" smtClean="0"/>
              <a:t>93 WG 2</a:t>
            </a:r>
          </a:p>
          <a:p>
            <a:r>
              <a:rPr lang="en-US" dirty="0" smtClean="0"/>
              <a:t>ANSI USNC TAG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IEEE, DASC &amp; IEC: Dual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early 1990’s Dual Logo was encouraged by</a:t>
            </a:r>
          </a:p>
          <a:p>
            <a:pPr lvl="1"/>
            <a:r>
              <a:rPr lang="en-US" dirty="0" smtClean="0"/>
              <a:t>DASC’s IEC Liaison</a:t>
            </a:r>
          </a:p>
          <a:p>
            <a:pPr lvl="2"/>
            <a:r>
              <a:rPr lang="en-US" dirty="0" smtClean="0"/>
              <a:t>At first: Synchronized IEEE and IEC ballots </a:t>
            </a:r>
          </a:p>
          <a:p>
            <a:pPr lvl="2"/>
            <a:r>
              <a:rPr lang="en-US" dirty="0" smtClean="0"/>
              <a:t>Offered: IEC “fast track” and other mechanisms (like PAS)</a:t>
            </a:r>
          </a:p>
          <a:p>
            <a:pPr lvl="2"/>
            <a:r>
              <a:rPr lang="en-US" dirty="0" smtClean="0"/>
              <a:t>Settled on: IEC-IEEE DUAL LOGO Agreement  </a:t>
            </a:r>
          </a:p>
          <a:p>
            <a:pPr lvl="1"/>
            <a:r>
              <a:rPr lang="en-US" dirty="0" smtClean="0"/>
              <a:t>IEEE BOD Standards Representative (pre-IEEE SA)</a:t>
            </a:r>
          </a:p>
          <a:p>
            <a:pPr lvl="2"/>
            <a:r>
              <a:rPr lang="en-US" dirty="0" smtClean="0"/>
              <a:t>Worked hard to complete dual logo agreement</a:t>
            </a:r>
          </a:p>
          <a:p>
            <a:r>
              <a:rPr lang="en-US" dirty="0" smtClean="0"/>
              <a:t>Dual logo aligns mismatch in standards approval </a:t>
            </a:r>
          </a:p>
          <a:p>
            <a:pPr lvl="1"/>
            <a:r>
              <a:rPr lang="en-US" dirty="0" smtClean="0"/>
              <a:t>IEEE</a:t>
            </a:r>
          </a:p>
          <a:p>
            <a:pPr lvl="2"/>
            <a:r>
              <a:rPr lang="en-US" dirty="0" smtClean="0"/>
              <a:t>Technical experts (one expert, one vote)</a:t>
            </a:r>
          </a:p>
          <a:p>
            <a:pPr lvl="2"/>
            <a:r>
              <a:rPr lang="en-US" dirty="0" smtClean="0"/>
              <a:t>Industry collaboration (one entity, one vote)</a:t>
            </a:r>
          </a:p>
          <a:p>
            <a:pPr lvl="1"/>
            <a:r>
              <a:rPr lang="en-US" dirty="0" smtClean="0"/>
              <a:t>IEC</a:t>
            </a:r>
          </a:p>
          <a:p>
            <a:pPr lvl="2"/>
            <a:r>
              <a:rPr lang="en-US" dirty="0" smtClean="0"/>
              <a:t>National body representative (one country, one vote)</a:t>
            </a:r>
          </a:p>
          <a:p>
            <a:r>
              <a:rPr lang="en-US" dirty="0" smtClean="0"/>
              <a:t>Dual logo simplifies “internationalization”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93 Membership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11049512" cy="682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378"/>
                <a:gridCol w="2762378"/>
                <a:gridCol w="2762378"/>
                <a:gridCol w="2762378"/>
              </a:tblGrid>
              <a:tr h="280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Country</a:t>
                      </a:r>
                    </a:p>
                  </a:txBody>
                  <a:tcPr marL="13022" marR="1302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Country Code</a:t>
                      </a:r>
                    </a:p>
                  </a:txBody>
                  <a:tcPr marL="13022" marR="1302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P/O Status</a:t>
                      </a:r>
                    </a:p>
                  </a:txBody>
                  <a:tcPr marL="13022" marR="1302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IEC Membership</a:t>
                      </a:r>
                    </a:p>
                  </a:txBody>
                  <a:tcPr marL="13022" marR="13022" marT="9525" marB="0" anchor="b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Belgium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BE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China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CN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P-Member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Czech Republic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CZ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Arial"/>
                        </a:rPr>
                        <a:t>Germany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DE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Denmark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DK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Egypt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EG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Spain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ES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Finland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FI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France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United Kingdom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GB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Hungary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HU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Ireland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IE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India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IN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Italy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IT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Japan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JP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P-Member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Korea, Republic of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KR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P-Member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Netherlands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NL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Serbia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RS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Russian Federation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RU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Sweden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SE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Singapore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SG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280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Ukraine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UA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O-Member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  <a:tr h="37608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United States of America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US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P-Member</a:t>
                      </a:r>
                    </a:p>
                  </a:txBody>
                  <a:tcPr marL="13022" marR="13022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Arial"/>
                        </a:rPr>
                        <a:t>Full Member</a:t>
                      </a:r>
                    </a:p>
                  </a:txBody>
                  <a:tcPr marL="13022" marR="13022" marT="9525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 93 Structure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8839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Term Of Office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NC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Technical Officer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Mr Tim Rotti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XC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latin typeface="Arial"/>
                        </a:rPr>
                        <a:t>Chairman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Mr Osamu Karatsu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2013-09-30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Secretary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latin typeface="Arial"/>
                        </a:rPr>
                        <a:t>Ms Jodi Haasz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93 Working Groups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11394702" cy="653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14"/>
                <a:gridCol w="792088"/>
                <a:gridCol w="2664296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Type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Label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Scope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Joint 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JWG 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Product description standard for printed board, printed board assembly, and testing in XML schema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Joint Working Group 11 is responsible for digital descriptions of completely designed printed boards and printed board assemblies with emphasis on the manufacturing requirements of the final product.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WG 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Library of Reusable Parts for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Electrotechnical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Products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The activity of WG6 is to prepare standards in the area of component libraries to facilitate the interoperability of the semantics of the component information. 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WG 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Testing of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Electrotechnical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Products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WG 7 is the system test working group for IEC/TC 93. This group handles the review and recommendation for standards related to test and diagnosis of systems such as the Atlas 716 standard, EDIF for Test, A Broad Based Environment for Test, etc.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reports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covering issues related to system test standards.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WG 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Product Data Exchange (PDX) characteristics and methodology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To develop IEC Standards based on an XML encoding scheme that enables a total product definition to be described at a level appropriate to facilitate supply chain interactions.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WG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Electronical data harmonization (Approaches, methodologies and technologies)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To propose to TC 93 an overall strategy and practical working approach for the harmonization and interoperability of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electrotechnical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data description standards.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WG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Component, circuit and system description languages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Review of the technical quality of HDL-related draft standards developed by working groups of other standards group, e.g., the Design Automation Standards Sub-Committee of the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IEEE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Working Groups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latin typeface="Arial"/>
                        </a:rPr>
                        <a:t>WG 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Test, validation, conformance and qualification technologies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To investigate test, validation, conformance and qualification methodologies for international standards for electrical and electronic product data exchange.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93 WG 2 Organization </a:t>
            </a:r>
            <a:r>
              <a:rPr lang="en-US" sz="5400" baseline="30000" dirty="0" smtClean="0"/>
              <a:t>*</a:t>
            </a:r>
            <a:endParaRPr lang="en-US" sz="5400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6294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NC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latin typeface="Arial"/>
                        </a:rPr>
                        <a:t>Co-</a:t>
                      </a:r>
                      <a:r>
                        <a:rPr lang="en-US" sz="1600" b="0" i="0" u="none" strike="noStrike" dirty="0" err="1" smtClean="0">
                          <a:latin typeface="Arial"/>
                        </a:rPr>
                        <a:t>Convenor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Satoshi Kojima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latin typeface="Arial"/>
                        </a:rPr>
                        <a:t>Convenor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Dennis B Brophy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Ichiro Yamamoto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Ron Waxman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Wolfgang Roethig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Tsutomu Nakamori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S. Krolikoski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Osamu Karatsu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Toshiki Kanamoto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Ms Kumiko Ishiko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Tamio Hoshino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Takashi Hasegawa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Ms Kasumi Hamaguchi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Ms Jodi Haasz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Member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Mr Takashi Aikyo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JP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21086" y="8618041"/>
            <a:ext cx="100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aseline="30000" dirty="0" smtClean="0"/>
              <a:t>*</a:t>
            </a:r>
            <a:r>
              <a:rPr lang="en-US" sz="2000" dirty="0" smtClean="0"/>
              <a:t>While efforts have been made to keep the membership information current, the official roster appears stale and requests to correct it have not been fully addressed. 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93 Publications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11106670" cy="702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582"/>
                <a:gridCol w="792088"/>
                <a:gridCol w="1152128"/>
                <a:gridCol w="7848872"/>
              </a:tblGrid>
              <a:tr h="290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Reference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Edition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Title</a:t>
                      </a:r>
                    </a:p>
                  </a:txBody>
                  <a:tcPr marL="9525" marR="9525" marT="9525" marB="0" anchor="b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3" tooltip="Buy IEC 61182-2"/>
                        </a:rPr>
                        <a:t>IEC 61182-2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2006-09-27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Printed board assembly products - Manufacturing description data and transfer methodology - Part 2: Generic requirements 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4" tooltip="Buy IEC 61523-1"/>
                        </a:rPr>
                        <a:t>IEC 61523-1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2001-09-17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Delay and power calculation standards - Part 1: Integrated circuit delay and power calculation systems 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5" tooltip="Buy IEC 61523-3"/>
                        </a:rPr>
                        <a:t>IEC 61523-3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2004-09-24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Delay and power calculation standards - Part 3: Standard Delay Format (SDF) for the electronic design process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6" tooltip="Buy IEC 61690-1"/>
                        </a:rPr>
                        <a:t>IEC 61690-1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2000-01-31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Electronic design interchange format (EDIF) - Part 1: Version 3 0 0. (This publication is available in electronic HTML format only)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7" tooltip="Buy IEC 61690-2"/>
                        </a:rPr>
                        <a:t>IEC 61690-2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2000-01-31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Electronic design interchange format (EDIF) - Part 2: Version 4 0 0. (This publication is available in electronic HTML format only) 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8" tooltip="Buy IEC 61691-1-1"/>
                        </a:rPr>
                        <a:t>IEC 61691-1-1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2011-05-19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Behavioural languages - Part 1-1: VHDL Language Reference Manual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9" tooltip="Buy IEC 61691-6"/>
                        </a:rPr>
                        <a:t>IEC 61691-6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2009-12-14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Behavioural languages - Part 6: VHDL Analog and Mixed-Signal Extensions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0" tooltip="Buy IEC 61691-7"/>
                        </a:rPr>
                        <a:t>IEC 61691-7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2009-12-14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Behavioural languages - Part 7: SystemC R Language Reference Manual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1" tooltip="Buy IEC/TR 61908"/>
                        </a:rPr>
                        <a:t>IEC/TR 61908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2004-11-24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The technology roadmap for industry data dictionary structure, utilization and implementation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2" tooltip="Buy IEC 61926-1"/>
                        </a:rPr>
                        <a:t>IEC 61926-1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1999-10-18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Design automation - Part 1: Standard test language for all systems - Common abbreviated test language for all systems (C/ATLAS)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3" tooltip="Buy IEC/TR 61926-1-1"/>
                        </a:rPr>
                        <a:t>IEC/TR 61926-1-1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1999-10-20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Design automation - Part 1-1: Harmonization of ATLAS test languages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4" tooltip="Buy IEC 62014-1"/>
                        </a:rPr>
                        <a:t>IEC 62014-1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2001-05-18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Electronic design automation libraries - Part 1: Input/output buffer information specifications (IBIS version 3.2)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5" tooltip="Buy IEC/TR 62014-3"/>
                        </a:rPr>
                        <a:t>IEC/TR 62014-3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2002-12-04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Electronic design automation libraries - Part 3: Models of integrated circuits for EMI behavioural simulation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6" tooltip="Buy IEC 62016"/>
                        </a:rPr>
                        <a:t>IEC 62016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2003-12-18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Core model of the electronics domain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7" tooltip="Buy IEC 62243"/>
                        </a:rPr>
                        <a:t>IEC 62243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2005-07-07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Artificial intelligence exchange and service tie to all test environments (Al-ESTATE)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8" tooltip="Buy IEC 62525"/>
                        </a:rPr>
                        <a:t>IEC 62525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2007-11-07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Standard Test Interface Language (STIL) for Digital Test Vector Data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19" tooltip="Buy IEC 62526"/>
                        </a:rPr>
                        <a:t>IEC 62526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2007-11-07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Standard for Extensions to Standard Test Interface Language (STIL) for Semiconductor Design Environments 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20" tooltip="Buy IEC 62527"/>
                        </a:rPr>
                        <a:t>IEC 62527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2007-11-07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Standard for Extensions to Standard Test Interface Language (STIL) for DC Level Specification 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21" tooltip="Buy IEC 62528"/>
                        </a:rPr>
                        <a:t>IEC 62528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2007-11-07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Standard Testability Method for Embedded Core-based Integrated Circuits 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22" tooltip="Buy IEC 62529"/>
                        </a:rPr>
                        <a:t>IEC 62529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2007-11-07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Standard for Signal and Test Definition 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23" tooltip="Buy IEC 62530"/>
                        </a:rPr>
                        <a:t>IEC 62530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2011-05-19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Arial"/>
                        </a:rPr>
                        <a:t>SystemVerilog - Unified Hardware Design, Specification, and Verification Language</a:t>
                      </a:r>
                    </a:p>
                  </a:txBody>
                  <a:tcPr marL="9525" marR="9525" marT="9525" marB="0"/>
                </a:tc>
              </a:tr>
              <a:tr h="2904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  <a:hlinkClick r:id="rId24" tooltip="Buy IEC 62531"/>
                        </a:rPr>
                        <a:t>IEC 62531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Edition 1.0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Arial"/>
                        </a:rPr>
                        <a:t>2007-11-07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Arial"/>
                        </a:rPr>
                        <a:t>Standard for Property Specification Language (PSL)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meeting: 5-7 September 2011, Seoul, KR</a:t>
            </a:r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IEC: </a:t>
            </a:r>
            <a:r>
              <a:rPr lang="en-US" dirty="0" smtClean="0">
                <a:hlinkClick r:id="rId3"/>
              </a:rPr>
              <a:t>www.iec.ch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TC 93: </a:t>
            </a:r>
            <a:r>
              <a:rPr lang="en-US" dirty="0" smtClean="0">
                <a:hlinkClick r:id="rId4"/>
              </a:rPr>
              <a:t>http://www.iec.ch/dyn/www/f?p=103:7:0::::FSP_ORG_ID,FSP_LANG_ID:1288,25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764C-D2A5-452F-A186-6D66E4E1CF3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attention.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Any 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8FE1F-5B91-436B-BE38-D3A98BE3235C}" type="slidenum">
              <a:rPr lang="en-GB"/>
              <a:pPr/>
              <a:t>3</a:t>
            </a:fld>
            <a:endParaRPr lang="en-GB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180227" name="Group 3"/>
          <p:cNvGrpSpPr>
            <a:grpSpLocks/>
          </p:cNvGrpSpPr>
          <p:nvPr/>
        </p:nvGrpSpPr>
        <p:grpSpPr bwMode="auto">
          <a:xfrm>
            <a:off x="7310438" y="0"/>
            <a:ext cx="5262562" cy="1330325"/>
            <a:chOff x="4605" y="0"/>
            <a:chExt cx="3315" cy="838"/>
          </a:xfrm>
        </p:grpSpPr>
        <p:sp>
          <p:nvSpPr>
            <p:cNvPr id="180228" name="Rectangle 4"/>
            <p:cNvSpPr>
              <a:spLocks noChangeArrowheads="1"/>
            </p:cNvSpPr>
            <p:nvPr/>
          </p:nvSpPr>
          <p:spPr bwMode="auto">
            <a:xfrm>
              <a:off x="5686" y="0"/>
              <a:ext cx="2234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4605" y="331"/>
              <a:ext cx="3315" cy="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7531100" y="2976563"/>
          <a:ext cx="2605088" cy="596900"/>
        </p:xfrm>
        <a:graphic>
          <a:graphicData uri="http://schemas.openxmlformats.org/presentationml/2006/ole">
            <p:oleObj spid="_x0000_s180230" name="Clip" r:id="rId4" imgW="6612903" imgH="1514772" progId="">
              <p:embed/>
            </p:oleObj>
          </a:graphicData>
        </a:graphic>
      </p:graphicFrame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148013" y="2967038"/>
            <a:ext cx="6981825" cy="6000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REVIEW</a:t>
            </a:r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7531100" y="3741738"/>
          <a:ext cx="2605088" cy="596900"/>
        </p:xfrm>
        <a:graphic>
          <a:graphicData uri="http://schemas.openxmlformats.org/presentationml/2006/ole">
            <p:oleObj spid="_x0000_s180232" name="Clip" r:id="rId5" imgW="6612903" imgH="1514772" progId="">
              <p:embed/>
            </p:oleObj>
          </a:graphicData>
        </a:graphic>
      </p:graphicFrame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3200400" y="3886200"/>
            <a:ext cx="6981825" cy="6000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latin typeface="Arial Narrow" pitchFamily="34" charset="0"/>
              </a:rPr>
              <a:t>DASC &amp; IEC AGREEMENTS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15 September 1904, delegates to the International Electrical Congress, being held in St. Louis, USA, adopted a report that included the following words:</a:t>
            </a:r>
          </a:p>
          <a:p>
            <a:pPr lvl="1"/>
            <a:r>
              <a:rPr lang="en-US" smtClean="0"/>
              <a:t>“…steps should be taken to secure the co-operation of the technical societies of the world, by the appointment of a representative Commission to consider the question of the standardization of the nomenclature and ratings of electrical apparatus and machinery.”</a:t>
            </a:r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181252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15 September 1904, delegates to the International Electrical Congress, being held in St. Louis, USA, adopted a report that included the following words:</a:t>
            </a:r>
          </a:p>
          <a:p>
            <a:pPr lvl="1"/>
            <a:r>
              <a:rPr lang="en-US" dirty="0" smtClean="0"/>
              <a:t>“…steps should be taken to secure the co-operation of the technical societies of the world, by the appointment of a representative Commission to consider the question of the standardization of the nomenclature and ratings of electrical apparatus and machinery.”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23234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In1930 the IEC established the following electrical units:</a:t>
            </a:r>
          </a:p>
          <a:p>
            <a:pPr lvl="1"/>
            <a:r>
              <a:rPr lang="en-US" b="1" dirty="0" smtClean="0"/>
              <a:t>Hertz</a:t>
            </a:r>
            <a:r>
              <a:rPr lang="en-US" dirty="0" smtClean="0"/>
              <a:t> for the unit of frequency</a:t>
            </a:r>
          </a:p>
          <a:p>
            <a:pPr lvl="1"/>
            <a:r>
              <a:rPr lang="en-US" b="1" dirty="0" err="1" smtClean="0"/>
              <a:t>Oersted</a:t>
            </a:r>
            <a:r>
              <a:rPr lang="en-US" dirty="0" smtClean="0"/>
              <a:t> for the unit of magnetic field strength</a:t>
            </a:r>
          </a:p>
          <a:p>
            <a:pPr lvl="1"/>
            <a:r>
              <a:rPr lang="en-US" b="1" dirty="0" smtClean="0"/>
              <a:t>Gauss</a:t>
            </a:r>
            <a:r>
              <a:rPr lang="en-US" dirty="0" smtClean="0"/>
              <a:t> for the unit of magnetic flux density</a:t>
            </a:r>
          </a:p>
          <a:p>
            <a:pPr lvl="1"/>
            <a:r>
              <a:rPr lang="en-US" b="1" dirty="0" smtClean="0"/>
              <a:t>Maxwell</a:t>
            </a:r>
            <a:r>
              <a:rPr lang="en-US" dirty="0" smtClean="0"/>
              <a:t> of the unit of magnetic flux</a:t>
            </a:r>
          </a:p>
          <a:p>
            <a:pPr lvl="1"/>
            <a:r>
              <a:rPr lang="en-US" b="1" dirty="0" smtClean="0"/>
              <a:t>Gilbert</a:t>
            </a:r>
            <a:r>
              <a:rPr lang="en-US" dirty="0" smtClean="0"/>
              <a:t> for the unit of </a:t>
            </a:r>
            <a:r>
              <a:rPr lang="en-US" dirty="0" err="1" smtClean="0"/>
              <a:t>magnetomotive</a:t>
            </a:r>
            <a:r>
              <a:rPr lang="en-US" dirty="0" smtClean="0"/>
              <a:t> force</a:t>
            </a:r>
          </a:p>
          <a:p>
            <a:pPr lvl="1"/>
            <a:r>
              <a:rPr lang="en-US" b="1" dirty="0" err="1" smtClean="0"/>
              <a:t>Var</a:t>
            </a:r>
            <a:r>
              <a:rPr lang="en-US" dirty="0" smtClean="0"/>
              <a:t> for designating the unit of reactive power</a:t>
            </a:r>
          </a:p>
          <a:p>
            <a:pPr lvl="1"/>
            <a:r>
              <a:rPr lang="en-US" b="1" dirty="0" smtClean="0"/>
              <a:t>Weber</a:t>
            </a:r>
            <a:r>
              <a:rPr lang="en-US" dirty="0" smtClean="0"/>
              <a:t> for the practical unit of magnetic flux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25282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In1930 the IEC established the following electrical units:</a:t>
            </a:r>
          </a:p>
          <a:p>
            <a:pPr lvl="1"/>
            <a:r>
              <a:rPr lang="en-US" b="1" dirty="0" smtClean="0"/>
              <a:t>Hertz</a:t>
            </a:r>
            <a:r>
              <a:rPr lang="en-US" dirty="0" smtClean="0"/>
              <a:t> for the unit of frequency</a:t>
            </a:r>
          </a:p>
          <a:p>
            <a:pPr lvl="1"/>
            <a:r>
              <a:rPr lang="en-US" b="1" dirty="0" err="1" smtClean="0"/>
              <a:t>Oersted</a:t>
            </a:r>
            <a:r>
              <a:rPr lang="en-US" dirty="0" smtClean="0"/>
              <a:t> for the unit of magnetic field strength</a:t>
            </a:r>
          </a:p>
          <a:p>
            <a:pPr lvl="1"/>
            <a:r>
              <a:rPr lang="en-US" b="1" dirty="0" smtClean="0"/>
              <a:t>Gauss</a:t>
            </a:r>
            <a:r>
              <a:rPr lang="en-US" dirty="0" smtClean="0"/>
              <a:t> for the unit of magnetic flux density</a:t>
            </a:r>
          </a:p>
          <a:p>
            <a:pPr lvl="1"/>
            <a:r>
              <a:rPr lang="en-US" b="1" dirty="0" smtClean="0"/>
              <a:t>Maxwell</a:t>
            </a:r>
            <a:r>
              <a:rPr lang="en-US" dirty="0" smtClean="0"/>
              <a:t> of the unit of magnetic flux</a:t>
            </a:r>
          </a:p>
          <a:p>
            <a:pPr lvl="1"/>
            <a:r>
              <a:rPr lang="en-US" b="1" dirty="0" smtClean="0"/>
              <a:t>Gilbert</a:t>
            </a:r>
            <a:r>
              <a:rPr lang="en-US" dirty="0" smtClean="0"/>
              <a:t> for the unit of </a:t>
            </a:r>
            <a:r>
              <a:rPr lang="en-US" dirty="0" err="1" smtClean="0"/>
              <a:t>magnetomotive</a:t>
            </a:r>
            <a:r>
              <a:rPr lang="en-US" dirty="0" smtClean="0"/>
              <a:t> force</a:t>
            </a:r>
          </a:p>
          <a:p>
            <a:pPr lvl="1"/>
            <a:r>
              <a:rPr lang="en-US" b="1" dirty="0" err="1" smtClean="0"/>
              <a:t>Var</a:t>
            </a:r>
            <a:r>
              <a:rPr lang="en-US" dirty="0" smtClean="0"/>
              <a:t> for designating the unit of reactive power</a:t>
            </a:r>
          </a:p>
          <a:p>
            <a:pPr lvl="1"/>
            <a:r>
              <a:rPr lang="en-US" b="1" dirty="0" smtClean="0"/>
              <a:t>Weber</a:t>
            </a:r>
            <a:r>
              <a:rPr lang="en-US" dirty="0" smtClean="0"/>
              <a:t> for the practical unit of magnetic flux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26306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decided to extend the existing series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practical units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 comprehensive system of physical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units, which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became the "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system", named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Giovanni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 (1871-1950) - an Italian scientist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system has been elaborated further and is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commonly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as the "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international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short.</a:t>
            </a:r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27330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fr-CH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the International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Electrotechnical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Commission (IEC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leading global organization that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prepares 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publishes international standards for all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electrical, electronic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related technologies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 standards serve as a basis for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standardization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as references when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drafting international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tenders and contracts.</a:t>
            </a:r>
            <a:endParaRPr lang="en-US" dirty="0" smtClean="0"/>
          </a:p>
          <a:p>
            <a:pPr lvl="1"/>
            <a:r>
              <a:rPr lang="en-US" dirty="0" smtClean="0"/>
              <a:t>Stimulate world trade and business by ensuring technical and market relevance of its products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results applicable and available for voluntary adoption world wide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the framework for Conformity Assessment in global markets</a:t>
            </a:r>
            <a:endParaRPr lang="fr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B2D20-532B-40BE-AC26-581CCC975825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p:oleObj spid="_x0000_s219138" name="Clip" r:id="rId4" imgW="6612903" imgH="1514772" progId="">
              <p:embed/>
            </p:oleObj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BRIEF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REVIEW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www.iec.ch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C(v1)BLUE-MultiImg">
  <a:themeElements>
    <a:clrScheme name="IEC(v1)BLUE-MultiImg 1">
      <a:dk1>
        <a:srgbClr val="505050"/>
      </a:dk1>
      <a:lt1>
        <a:srgbClr val="FFFFFF"/>
      </a:lt1>
      <a:dk2>
        <a:srgbClr val="1F5D9C"/>
      </a:dk2>
      <a:lt2>
        <a:srgbClr val="EBEBEB"/>
      </a:lt2>
      <a:accent1>
        <a:srgbClr val="A6BBFF"/>
      </a:accent1>
      <a:accent2>
        <a:srgbClr val="8D8D8D"/>
      </a:accent2>
      <a:accent3>
        <a:srgbClr val="FFFFFF"/>
      </a:accent3>
      <a:accent4>
        <a:srgbClr val="434343"/>
      </a:accent4>
      <a:accent5>
        <a:srgbClr val="D0DAFF"/>
      </a:accent5>
      <a:accent6>
        <a:srgbClr val="7F7F7F"/>
      </a:accent6>
      <a:hlink>
        <a:srgbClr val="09007A"/>
      </a:hlink>
      <a:folHlink>
        <a:srgbClr val="BFBFBF"/>
      </a:folHlink>
    </a:clrScheme>
    <a:fontScheme name="IEC(v1)BLUE-MultiIm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EC(v1)BLUE-MultiImg 1">
        <a:dk1>
          <a:srgbClr val="505050"/>
        </a:dk1>
        <a:lt1>
          <a:srgbClr val="FFFFFF"/>
        </a:lt1>
        <a:dk2>
          <a:srgbClr val="1F5D9C"/>
        </a:dk2>
        <a:lt2>
          <a:srgbClr val="EBEBEB"/>
        </a:lt2>
        <a:accent1>
          <a:srgbClr val="A6BBFF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D0DAFF"/>
        </a:accent5>
        <a:accent6>
          <a:srgbClr val="7F7F7F"/>
        </a:accent6>
        <a:hlink>
          <a:srgbClr val="09007A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(v1)BLUE-MultiImg 2">
        <a:dk1>
          <a:srgbClr val="505050"/>
        </a:dk1>
        <a:lt1>
          <a:srgbClr val="FFFFFF"/>
        </a:lt1>
        <a:dk2>
          <a:srgbClr val="35A859"/>
        </a:dk2>
        <a:lt2>
          <a:srgbClr val="EBEBEB"/>
        </a:lt2>
        <a:accent1>
          <a:srgbClr val="94E094"/>
        </a:accent1>
        <a:accent2>
          <a:srgbClr val="8D8D90"/>
        </a:accent2>
        <a:accent3>
          <a:srgbClr val="FFFFFF"/>
        </a:accent3>
        <a:accent4>
          <a:srgbClr val="434343"/>
        </a:accent4>
        <a:accent5>
          <a:srgbClr val="C8EDC8"/>
        </a:accent5>
        <a:accent6>
          <a:srgbClr val="7F7F82"/>
        </a:accent6>
        <a:hlink>
          <a:srgbClr val="227652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(v1)BLUE-MultiImg 3">
        <a:dk1>
          <a:srgbClr val="505050"/>
        </a:dk1>
        <a:lt1>
          <a:srgbClr val="FFFFFF"/>
        </a:lt1>
        <a:dk2>
          <a:srgbClr val="3399FF"/>
        </a:dk2>
        <a:lt2>
          <a:srgbClr val="EBEBEB"/>
        </a:lt2>
        <a:accent1>
          <a:srgbClr val="8DE7FF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C5F1FF"/>
        </a:accent5>
        <a:accent6>
          <a:srgbClr val="7F7F7F"/>
        </a:accent6>
        <a:hlink>
          <a:srgbClr val="0E689A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(v1)BLUE-MultiImg 4">
        <a:dk1>
          <a:srgbClr val="505050"/>
        </a:dk1>
        <a:lt1>
          <a:srgbClr val="FFFFFF"/>
        </a:lt1>
        <a:dk2>
          <a:srgbClr val="990099"/>
        </a:dk2>
        <a:lt2>
          <a:srgbClr val="EBEBEB"/>
        </a:lt2>
        <a:accent1>
          <a:srgbClr val="DFA6EE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ECD0F5"/>
        </a:accent5>
        <a:accent6>
          <a:srgbClr val="7F7F7F"/>
        </a:accent6>
        <a:hlink>
          <a:srgbClr val="6F007E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(v1)BLUE-MultiImg 5">
        <a:dk1>
          <a:srgbClr val="505050"/>
        </a:dk1>
        <a:lt1>
          <a:srgbClr val="FFFFFF"/>
        </a:lt1>
        <a:dk2>
          <a:srgbClr val="FF6600"/>
        </a:dk2>
        <a:lt2>
          <a:srgbClr val="EBEBEB"/>
        </a:lt2>
        <a:accent1>
          <a:srgbClr val="FEBE68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FEDBB9"/>
        </a:accent5>
        <a:accent6>
          <a:srgbClr val="7F7F7F"/>
        </a:accent6>
        <a:hlink>
          <a:srgbClr val="C13301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(v1)BLUE-MultiImg 6">
        <a:dk1>
          <a:srgbClr val="505050"/>
        </a:dk1>
        <a:lt1>
          <a:srgbClr val="FFFFFF"/>
        </a:lt1>
        <a:dk2>
          <a:srgbClr val="FF0F0F"/>
        </a:dk2>
        <a:lt2>
          <a:srgbClr val="EBEBEB"/>
        </a:lt2>
        <a:accent1>
          <a:srgbClr val="FFA7A7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FFD0D0"/>
        </a:accent5>
        <a:accent6>
          <a:srgbClr val="7F7F7F"/>
        </a:accent6>
        <a:hlink>
          <a:srgbClr val="B60455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IEC(v1)BLUE-MultiImg</Template>
  <TotalTime>236</TotalTime>
  <Words>2321</Words>
  <Application>Microsoft Office PowerPoint</Application>
  <PresentationFormat>Custom</PresentationFormat>
  <Paragraphs>826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IEC(v1)BLUE-MultiImg</vt:lpstr>
      <vt:lpstr>Clip</vt:lpstr>
      <vt:lpstr>Slide 1</vt:lpstr>
      <vt:lpstr>INTRODUCTION TO THE IEC   IEEE Computer Society (CS) Design Automation Standards Committee (DASC) Meeting</vt:lpstr>
      <vt:lpstr>Contents</vt:lpstr>
      <vt:lpstr>History</vt:lpstr>
      <vt:lpstr>History</vt:lpstr>
      <vt:lpstr>History</vt:lpstr>
      <vt:lpstr>History</vt:lpstr>
      <vt:lpstr>History</vt:lpstr>
      <vt:lpstr>Mission</vt:lpstr>
      <vt:lpstr>Mission</vt:lpstr>
      <vt:lpstr>Mission</vt:lpstr>
      <vt:lpstr>Objectives</vt:lpstr>
      <vt:lpstr>Standards</vt:lpstr>
      <vt:lpstr>Membership</vt:lpstr>
      <vt:lpstr>IEC Operation</vt:lpstr>
      <vt:lpstr>Organization Chart</vt:lpstr>
      <vt:lpstr>Conclusion</vt:lpstr>
      <vt:lpstr>Contents</vt:lpstr>
      <vt:lpstr>IEEE &amp; IEC</vt:lpstr>
      <vt:lpstr>IEEE, DASC &amp; IEC: Dual Logo</vt:lpstr>
      <vt:lpstr>TC 93 Membership</vt:lpstr>
      <vt:lpstr>TC 93 Structure</vt:lpstr>
      <vt:lpstr>TC 93 Working Groups</vt:lpstr>
      <vt:lpstr>TC 93 WG 2 Organization *</vt:lpstr>
      <vt:lpstr>TC 93 Publications</vt:lpstr>
      <vt:lpstr>More Information</vt:lpstr>
      <vt:lpstr>Thank you for your attention.  Any questions?</vt:lpstr>
    </vt:vector>
  </TitlesOfParts>
  <Company>IEC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IEC</dc:creator>
  <cp:lastModifiedBy>dennisb</cp:lastModifiedBy>
  <cp:revision>17</cp:revision>
  <cp:lastPrinted>2003-01-28T11:52:29Z</cp:lastPrinted>
  <dcterms:created xsi:type="dcterms:W3CDTF">2003-07-25T13:16:09Z</dcterms:created>
  <dcterms:modified xsi:type="dcterms:W3CDTF">2011-08-04T16:40:27Z</dcterms:modified>
</cp:coreProperties>
</file>